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79" r:id="rId5"/>
    <p:sldId id="280" r:id="rId6"/>
    <p:sldId id="285" r:id="rId7"/>
    <p:sldId id="287" r:id="rId8"/>
    <p:sldId id="288" r:id="rId9"/>
    <p:sldId id="289" r:id="rId10"/>
    <p:sldId id="291" r:id="rId11"/>
    <p:sldId id="292" r:id="rId12"/>
    <p:sldId id="293" r:id="rId13"/>
    <p:sldId id="294" r:id="rId14"/>
    <p:sldId id="296" r:id="rId15"/>
    <p:sldId id="297" r:id="rId16"/>
    <p:sldId id="298" r:id="rId17"/>
    <p:sldId id="300" r:id="rId18"/>
    <p:sldId id="301" r:id="rId19"/>
    <p:sldId id="263" r:id="rId20"/>
    <p:sldId id="266" r:id="rId21"/>
    <p:sldId id="302" r:id="rId22"/>
    <p:sldId id="303" r:id="rId23"/>
    <p:sldId id="275" r:id="rId24"/>
    <p:sldId id="276" r:id="rId25"/>
    <p:sldId id="304" r:id="rId26"/>
    <p:sldId id="307" r:id="rId27"/>
    <p:sldId id="305" r:id="rId28"/>
    <p:sldId id="274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A6315-04B6-4A08-9FE6-6960D2990C6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2B5187-79CB-469B-BFAD-1B9B781A93D3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200" b="0" dirty="0" err="1">
              <a:solidFill>
                <a:schemeClr val="tx1"/>
              </a:solidFill>
            </a:rPr>
            <a:t>Sensibles</a:t>
          </a:r>
          <a:r>
            <a:rPr lang="en-US" sz="1200" b="0" dirty="0">
              <a:solidFill>
                <a:schemeClr val="tx1"/>
              </a:solidFill>
            </a:rPr>
            <a:t> aux differences inter-repertoires dans </a:t>
          </a:r>
          <a:r>
            <a:rPr lang="en-US" sz="1200" b="0" dirty="0" err="1">
              <a:solidFill>
                <a:schemeClr val="tx1"/>
              </a:solidFill>
            </a:rPr>
            <a:t>tous</a:t>
          </a:r>
          <a:r>
            <a:rPr lang="en-US" sz="1200" b="0" dirty="0">
              <a:solidFill>
                <a:schemeClr val="tx1"/>
              </a:solidFill>
            </a:rPr>
            <a:t> les </a:t>
          </a:r>
          <a:r>
            <a:rPr lang="en-US" sz="1200" b="0" dirty="0" err="1">
              <a:solidFill>
                <a:schemeClr val="tx1"/>
              </a:solidFill>
            </a:rPr>
            <a:t>caractéristiques</a:t>
          </a:r>
          <a:endParaRPr lang="en-US" sz="1200" b="0" dirty="0">
            <a:solidFill>
              <a:schemeClr val="tx1"/>
            </a:solidFill>
          </a:endParaRPr>
        </a:p>
      </dgm:t>
    </dgm:pt>
    <dgm:pt modelId="{193341D8-DF90-4F55-B3D6-48E8D89F304A}" type="parTrans" cxnId="{1DBA2BAD-12B8-4E35-B9E9-B96692BA6BD6}">
      <dgm:prSet/>
      <dgm:spPr/>
      <dgm:t>
        <a:bodyPr/>
        <a:lstStyle/>
        <a:p>
          <a:endParaRPr lang="fr-FR"/>
        </a:p>
      </dgm:t>
    </dgm:pt>
    <dgm:pt modelId="{DC05E3F5-466D-4AF2-85E0-EED8D9DB8203}" type="sibTrans" cxnId="{1DBA2BAD-12B8-4E35-B9E9-B96692BA6BD6}">
      <dgm:prSet/>
      <dgm:spPr/>
      <dgm:t>
        <a:bodyPr/>
        <a:lstStyle/>
        <a:p>
          <a:endParaRPr lang="fr-FR"/>
        </a:p>
      </dgm:t>
    </dgm:pt>
    <dgm:pt modelId="{E689B8C6-7C94-4917-9185-D2EBDA453C9B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s-ES" sz="1200" b="0" dirty="0" err="1">
              <a:solidFill>
                <a:schemeClr val="tx1"/>
              </a:solidFill>
            </a:rPr>
            <a:t>Mesurer</a:t>
          </a:r>
          <a:r>
            <a:rPr lang="es-ES" sz="1200" b="0" dirty="0">
              <a:solidFill>
                <a:schemeClr val="tx1"/>
              </a:solidFill>
            </a:rPr>
            <a:t> et </a:t>
          </a:r>
          <a:r>
            <a:rPr lang="es-ES" sz="1200" b="0" dirty="0" err="1">
              <a:solidFill>
                <a:schemeClr val="tx1"/>
              </a:solidFill>
            </a:rPr>
            <a:t>interpréter</a:t>
          </a:r>
          <a:r>
            <a:rPr lang="es-ES" sz="1200" b="0" dirty="0">
              <a:solidFill>
                <a:schemeClr val="tx1"/>
              </a:solidFill>
            </a:rPr>
            <a:t> la </a:t>
          </a:r>
          <a:r>
            <a:rPr lang="es-ES" sz="1200" b="0" dirty="0" err="1">
              <a:solidFill>
                <a:schemeClr val="tx1"/>
              </a:solidFill>
            </a:rPr>
            <a:t>similarité</a:t>
          </a:r>
          <a:r>
            <a:rPr lang="es-ES" sz="1200" b="0" dirty="0">
              <a:solidFill>
                <a:schemeClr val="tx1"/>
              </a:solidFill>
            </a:rPr>
            <a:t> des </a:t>
          </a:r>
          <a:r>
            <a:rPr lang="es-ES" sz="1200" b="0" dirty="0" err="1">
              <a:solidFill>
                <a:schemeClr val="tx1"/>
              </a:solidFill>
            </a:rPr>
            <a:t>répertoires</a:t>
          </a:r>
          <a:endParaRPr lang="fr-FR" sz="1200" b="0" dirty="0">
            <a:solidFill>
              <a:schemeClr val="tx1"/>
            </a:solidFill>
          </a:endParaRPr>
        </a:p>
      </dgm:t>
    </dgm:pt>
    <dgm:pt modelId="{9B7F1E38-DE2C-407E-9551-051F17FAC3E7}" type="parTrans" cxnId="{E12CA16A-07F4-4394-98A6-984E02B71985}">
      <dgm:prSet/>
      <dgm:spPr/>
      <dgm:t>
        <a:bodyPr/>
        <a:lstStyle/>
        <a:p>
          <a:endParaRPr lang="fr-FR"/>
        </a:p>
      </dgm:t>
    </dgm:pt>
    <dgm:pt modelId="{3C7AF4F9-4D39-4ADD-98C4-AC2F90803BC0}" type="sibTrans" cxnId="{E12CA16A-07F4-4394-98A6-984E02B71985}">
      <dgm:prSet/>
      <dgm:spPr/>
      <dgm:t>
        <a:bodyPr/>
        <a:lstStyle/>
        <a:p>
          <a:endParaRPr lang="fr-FR"/>
        </a:p>
      </dgm:t>
    </dgm:pt>
    <dgm:pt modelId="{E54FD698-CE1E-4BD8-96E6-F905DC3A9D77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s-ES" sz="1200" b="0" dirty="0" err="1">
              <a:solidFill>
                <a:schemeClr val="tx1"/>
              </a:solidFill>
            </a:rPr>
            <a:t>Création</a:t>
          </a:r>
          <a:r>
            <a:rPr lang="es-ES" sz="1200" b="0" dirty="0">
              <a:solidFill>
                <a:schemeClr val="tx1"/>
              </a:solidFill>
            </a:rPr>
            <a:t> des </a:t>
          </a:r>
          <a:r>
            <a:rPr lang="es-ES" sz="1200" b="0" dirty="0" err="1">
              <a:solidFill>
                <a:schemeClr val="tx1"/>
              </a:solidFill>
            </a:rPr>
            <a:t>classes</a:t>
          </a:r>
          <a:r>
            <a:rPr lang="es-ES" sz="1200" b="0" dirty="0">
              <a:solidFill>
                <a:schemeClr val="tx1"/>
              </a:solidFill>
            </a:rPr>
            <a:t> </a:t>
          </a:r>
          <a:r>
            <a:rPr lang="es-ES" sz="1200" b="0" dirty="0" err="1">
              <a:solidFill>
                <a:schemeClr val="tx1"/>
              </a:solidFill>
            </a:rPr>
            <a:t>d’équivalence</a:t>
          </a:r>
          <a:r>
            <a:rPr lang="es-ES" sz="1200" b="0" dirty="0">
              <a:solidFill>
                <a:schemeClr val="tx1"/>
              </a:solidFill>
            </a:rPr>
            <a:t> de </a:t>
          </a:r>
          <a:r>
            <a:rPr lang="es-ES" sz="1200" b="0" dirty="0" err="1">
              <a:solidFill>
                <a:schemeClr val="tx1"/>
              </a:solidFill>
            </a:rPr>
            <a:t>répertoires</a:t>
          </a:r>
          <a:r>
            <a:rPr lang="es-ES" sz="1200" b="0" dirty="0">
              <a:solidFill>
                <a:schemeClr val="tx1"/>
              </a:solidFill>
            </a:rPr>
            <a:t> et </a:t>
          </a:r>
          <a:r>
            <a:rPr lang="es-ES" sz="1200" b="0" dirty="0" err="1">
              <a:solidFill>
                <a:schemeClr val="tx1"/>
              </a:solidFill>
            </a:rPr>
            <a:t>peut</a:t>
          </a:r>
          <a:r>
            <a:rPr lang="es-ES" sz="1200" b="0" dirty="0">
              <a:solidFill>
                <a:schemeClr val="tx1"/>
              </a:solidFill>
            </a:rPr>
            <a:t> </a:t>
          </a:r>
          <a:r>
            <a:rPr lang="es-ES" sz="1200" b="0" dirty="0" err="1">
              <a:solidFill>
                <a:schemeClr val="tx1"/>
              </a:solidFill>
            </a:rPr>
            <a:t>inclure</a:t>
          </a:r>
          <a:r>
            <a:rPr lang="es-ES" sz="1200" b="0" dirty="0">
              <a:solidFill>
                <a:schemeClr val="tx1"/>
              </a:solidFill>
            </a:rPr>
            <a:t> des </a:t>
          </a:r>
          <a:r>
            <a:rPr lang="es-ES" sz="1200" b="0" dirty="0" err="1">
              <a:solidFill>
                <a:schemeClr val="tx1"/>
              </a:solidFill>
            </a:rPr>
            <a:t>caractéristiques</a:t>
          </a:r>
          <a:r>
            <a:rPr lang="es-ES" sz="1200" b="0" dirty="0">
              <a:solidFill>
                <a:schemeClr val="tx1"/>
              </a:solidFill>
            </a:rPr>
            <a:t> de </a:t>
          </a:r>
          <a:r>
            <a:rPr lang="es-ES" sz="1200" b="0" dirty="0" err="1">
              <a:solidFill>
                <a:schemeClr val="tx1"/>
              </a:solidFill>
            </a:rPr>
            <a:t>répertoires</a:t>
          </a:r>
          <a:r>
            <a:rPr lang="es-ES" sz="1200" b="0" dirty="0">
              <a:solidFill>
                <a:schemeClr val="tx1"/>
              </a:solidFill>
            </a:rPr>
            <a:t> </a:t>
          </a:r>
          <a:r>
            <a:rPr lang="es-ES" sz="1200" b="0" dirty="0" err="1">
              <a:solidFill>
                <a:schemeClr val="tx1"/>
              </a:solidFill>
            </a:rPr>
            <a:t>supplémentaires</a:t>
          </a:r>
          <a:endParaRPr lang="fr-FR" sz="1200" b="0" dirty="0">
            <a:solidFill>
              <a:schemeClr val="tx1"/>
            </a:solidFill>
          </a:endParaRPr>
        </a:p>
      </dgm:t>
    </dgm:pt>
    <dgm:pt modelId="{2012B2A2-8FC2-4BD7-816B-B52408140FCD}" type="parTrans" cxnId="{D0D5BFDE-D7FF-470B-96F8-E6367F21D163}">
      <dgm:prSet/>
      <dgm:spPr/>
      <dgm:t>
        <a:bodyPr/>
        <a:lstStyle/>
        <a:p>
          <a:endParaRPr lang="fr-FR"/>
        </a:p>
      </dgm:t>
    </dgm:pt>
    <dgm:pt modelId="{FF07FE62-A04F-45B5-A9B7-949C9D41C309}" type="sibTrans" cxnId="{D0D5BFDE-D7FF-470B-96F8-E6367F21D163}">
      <dgm:prSet/>
      <dgm:spPr/>
      <dgm:t>
        <a:bodyPr/>
        <a:lstStyle/>
        <a:p>
          <a:endParaRPr lang="fr-FR"/>
        </a:p>
      </dgm:t>
    </dgm:pt>
    <dgm:pt modelId="{712DB72C-89F9-47A3-AA37-9922AFAA8B1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s-ES" sz="1200" b="0" dirty="0" err="1">
              <a:solidFill>
                <a:schemeClr val="tx1"/>
              </a:solidFill>
            </a:rPr>
            <a:t>Comparaison</a:t>
          </a:r>
          <a:r>
            <a:rPr lang="es-ES" sz="1200" b="0" dirty="0">
              <a:solidFill>
                <a:schemeClr val="tx1"/>
              </a:solidFill>
            </a:rPr>
            <a:t> </a:t>
          </a:r>
          <a:r>
            <a:rPr lang="es-ES" sz="1200" b="0" dirty="0" err="1">
              <a:solidFill>
                <a:schemeClr val="tx1"/>
              </a:solidFill>
            </a:rPr>
            <a:t>deds</a:t>
          </a:r>
          <a:r>
            <a:rPr lang="es-ES" sz="1200" b="0" dirty="0">
              <a:solidFill>
                <a:schemeClr val="tx1"/>
              </a:solidFill>
            </a:rPr>
            <a:t> </a:t>
          </a:r>
          <a:r>
            <a:rPr lang="es-ES" sz="1200" b="0" dirty="0" err="1">
              <a:solidFill>
                <a:schemeClr val="tx1"/>
              </a:solidFill>
            </a:rPr>
            <a:t>répertoires</a:t>
          </a:r>
          <a:r>
            <a:rPr lang="es-ES" sz="1200" b="0" dirty="0">
              <a:solidFill>
                <a:schemeClr val="tx1"/>
              </a:solidFill>
            </a:rPr>
            <a:t> </a:t>
          </a:r>
          <a:r>
            <a:rPr lang="es-ES" sz="1200" b="0" dirty="0" err="1">
              <a:solidFill>
                <a:schemeClr val="tx1"/>
              </a:solidFill>
            </a:rPr>
            <a:t>simulés</a:t>
          </a:r>
          <a:endParaRPr lang="fr-FR" sz="1200" b="0" dirty="0">
            <a:solidFill>
              <a:schemeClr val="tx1"/>
            </a:solidFill>
          </a:endParaRPr>
        </a:p>
      </dgm:t>
    </dgm:pt>
    <dgm:pt modelId="{FB3D7DF0-A63B-4FF9-9D5C-CF25508DB7AC}" type="parTrans" cxnId="{F427D793-025F-4FFE-BB47-F9D827A5C77A}">
      <dgm:prSet/>
      <dgm:spPr/>
      <dgm:t>
        <a:bodyPr/>
        <a:lstStyle/>
        <a:p>
          <a:endParaRPr lang="fr-FR"/>
        </a:p>
      </dgm:t>
    </dgm:pt>
    <dgm:pt modelId="{166FDA2A-D0D5-48F7-87EE-4D1B14E5B899}" type="sibTrans" cxnId="{F427D793-025F-4FFE-BB47-F9D827A5C77A}">
      <dgm:prSet/>
      <dgm:spPr/>
      <dgm:t>
        <a:bodyPr/>
        <a:lstStyle/>
        <a:p>
          <a:endParaRPr lang="fr-FR"/>
        </a:p>
      </dgm:t>
    </dgm:pt>
    <dgm:pt modelId="{EC7E4CCD-0209-46C9-AD3B-07FBEEFA4339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fr-FR" sz="1200" b="0" dirty="0">
              <a:solidFill>
                <a:schemeClr val="tx1"/>
              </a:solidFill>
            </a:rPr>
            <a:t>Utilisation à des fins de curation de données</a:t>
          </a:r>
        </a:p>
      </dgm:t>
    </dgm:pt>
    <dgm:pt modelId="{550B2B9C-10B8-4158-AA48-89CB51048494}" type="parTrans" cxnId="{05BBE312-BFF6-46F9-B9E3-F91B6315BDF6}">
      <dgm:prSet/>
      <dgm:spPr/>
      <dgm:t>
        <a:bodyPr/>
        <a:lstStyle/>
        <a:p>
          <a:endParaRPr lang="fr-FR"/>
        </a:p>
      </dgm:t>
    </dgm:pt>
    <dgm:pt modelId="{C5EB79A8-228D-499D-90E8-6ED6239183CF}" type="sibTrans" cxnId="{05BBE312-BFF6-46F9-B9E3-F91B6315BDF6}">
      <dgm:prSet/>
      <dgm:spPr/>
      <dgm:t>
        <a:bodyPr/>
        <a:lstStyle/>
        <a:p>
          <a:endParaRPr lang="fr-FR"/>
        </a:p>
      </dgm:t>
    </dgm:pt>
    <dgm:pt modelId="{745B4AB0-2C64-4DA8-96CE-9E387DFDF21C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fr-FR" sz="1200" b="0">
              <a:solidFill>
                <a:schemeClr val="tx1"/>
              </a:solidFill>
            </a:rPr>
            <a:t>Révélation des variations inattendues</a:t>
          </a:r>
        </a:p>
      </dgm:t>
    </dgm:pt>
    <dgm:pt modelId="{FDB0A8B9-3F8D-4CD0-8CED-DDBA6293E152}" type="parTrans" cxnId="{2AAB2800-8532-442A-8F2B-B53FE62E6DF1}">
      <dgm:prSet/>
      <dgm:spPr/>
      <dgm:t>
        <a:bodyPr/>
        <a:lstStyle/>
        <a:p>
          <a:endParaRPr lang="fr-FR"/>
        </a:p>
      </dgm:t>
    </dgm:pt>
    <dgm:pt modelId="{FB816F40-4FDF-4BCF-BC0C-B6AABECEB5E9}" type="sibTrans" cxnId="{2AAB2800-8532-442A-8F2B-B53FE62E6DF1}">
      <dgm:prSet/>
      <dgm:spPr/>
      <dgm:t>
        <a:bodyPr/>
        <a:lstStyle/>
        <a:p>
          <a:endParaRPr lang="fr-FR"/>
        </a:p>
      </dgm:t>
    </dgm:pt>
    <dgm:pt modelId="{B4036BAE-D9D4-4C7A-979D-F260519910D0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fr-FR" sz="1200" b="0" dirty="0">
              <a:solidFill>
                <a:schemeClr val="tx1"/>
              </a:solidFill>
            </a:rPr>
            <a:t>Fonctionne sur plusieurs espèces, populations cellulaires, récepteurs, sur des données expérimentales ou simulées</a:t>
          </a:r>
        </a:p>
      </dgm:t>
    </dgm:pt>
    <dgm:pt modelId="{5B27E503-EE39-4E25-9223-1A74B3D0FC6C}" type="parTrans" cxnId="{28B5FD1A-C568-43F5-A761-BB8B290F0DDF}">
      <dgm:prSet/>
      <dgm:spPr/>
      <dgm:t>
        <a:bodyPr/>
        <a:lstStyle/>
        <a:p>
          <a:endParaRPr lang="fr-FR"/>
        </a:p>
      </dgm:t>
    </dgm:pt>
    <dgm:pt modelId="{5C9D8780-6E6E-40BC-8D71-EACE59F4923D}" type="sibTrans" cxnId="{28B5FD1A-C568-43F5-A761-BB8B290F0DDF}">
      <dgm:prSet/>
      <dgm:spPr/>
      <dgm:t>
        <a:bodyPr/>
        <a:lstStyle/>
        <a:p>
          <a:endParaRPr lang="fr-FR"/>
        </a:p>
      </dgm:t>
    </dgm:pt>
    <dgm:pt modelId="{E07C3C11-498D-433B-A7E9-0AFCD2AD3576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fr-FR" sz="1200" b="0">
              <a:solidFill>
                <a:schemeClr val="tx1"/>
              </a:solidFill>
            </a:rPr>
            <a:t>Distinction entre caractéristiques spécifiques ou non-spécifiques à une cohorte</a:t>
          </a:r>
        </a:p>
      </dgm:t>
    </dgm:pt>
    <dgm:pt modelId="{78FF4D1A-ED77-4CB7-8750-182BFBDF0548}" type="parTrans" cxnId="{6E63FFA8-4082-4461-9D1C-B5EE79D9AAF0}">
      <dgm:prSet/>
      <dgm:spPr/>
      <dgm:t>
        <a:bodyPr/>
        <a:lstStyle/>
        <a:p>
          <a:endParaRPr lang="fr-FR"/>
        </a:p>
      </dgm:t>
    </dgm:pt>
    <dgm:pt modelId="{6868FE5E-9BB0-46AE-9A70-028CBAA38498}" type="sibTrans" cxnId="{6E63FFA8-4082-4461-9D1C-B5EE79D9AAF0}">
      <dgm:prSet/>
      <dgm:spPr/>
      <dgm:t>
        <a:bodyPr/>
        <a:lstStyle/>
        <a:p>
          <a:endParaRPr lang="fr-FR"/>
        </a:p>
      </dgm:t>
    </dgm:pt>
    <dgm:pt modelId="{F48FD05F-6F60-4846-A5D7-62BCAB889C3E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fr-FR" sz="1200" b="0">
              <a:solidFill>
                <a:schemeClr val="tx1"/>
              </a:solidFill>
            </a:rPr>
            <a:t>Important pour les approches immunologiques comparatives</a:t>
          </a:r>
        </a:p>
      </dgm:t>
    </dgm:pt>
    <dgm:pt modelId="{B8C886E4-C5AD-4E63-BCC0-1585BBE3BB4B}" type="parTrans" cxnId="{330FFCA9-983A-4E63-9819-E778D67A24B5}">
      <dgm:prSet/>
      <dgm:spPr/>
      <dgm:t>
        <a:bodyPr/>
        <a:lstStyle/>
        <a:p>
          <a:endParaRPr lang="fr-FR"/>
        </a:p>
      </dgm:t>
    </dgm:pt>
    <dgm:pt modelId="{CCA82E01-6331-4843-A4BC-CA1E79E0C2ED}" type="sibTrans" cxnId="{330FFCA9-983A-4E63-9819-E778D67A24B5}">
      <dgm:prSet/>
      <dgm:spPr/>
      <dgm:t>
        <a:bodyPr/>
        <a:lstStyle/>
        <a:p>
          <a:endParaRPr lang="fr-FR"/>
        </a:p>
      </dgm:t>
    </dgm:pt>
    <dgm:pt modelId="{A68CF3C0-0C1F-462E-B2D3-6BBD422DA9A8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fr-FR" sz="1200" b="0">
              <a:solidFill>
                <a:schemeClr val="tx1"/>
              </a:solidFill>
            </a:rPr>
            <a:t>Analyse d’une ou plusieurs caractéristiques</a:t>
          </a:r>
        </a:p>
      </dgm:t>
    </dgm:pt>
    <dgm:pt modelId="{1F53BF04-9E7D-4507-B131-A4286CC59241}" type="parTrans" cxnId="{B15602D4-5B07-4BFD-A521-2FFC58FA41D9}">
      <dgm:prSet/>
      <dgm:spPr/>
      <dgm:t>
        <a:bodyPr/>
        <a:lstStyle/>
        <a:p>
          <a:endParaRPr lang="fr-FR"/>
        </a:p>
      </dgm:t>
    </dgm:pt>
    <dgm:pt modelId="{863BEFB6-7313-45EE-B8C7-7B5A2BD4E510}" type="sibTrans" cxnId="{B15602D4-5B07-4BFD-A521-2FFC58FA41D9}">
      <dgm:prSet/>
      <dgm:spPr/>
      <dgm:t>
        <a:bodyPr/>
        <a:lstStyle/>
        <a:p>
          <a:endParaRPr lang="fr-FR"/>
        </a:p>
      </dgm:t>
    </dgm:pt>
    <dgm:pt modelId="{6B76DCC5-5E12-4965-A2C4-FC23B8FCDB3F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fr-FR" sz="1200" b="0">
              <a:solidFill>
                <a:schemeClr val="tx1"/>
              </a:solidFill>
            </a:rPr>
            <a:t>Études comparatives à grande échelle</a:t>
          </a:r>
        </a:p>
      </dgm:t>
    </dgm:pt>
    <dgm:pt modelId="{424C8DC1-F1C6-4159-994B-2277B838E59E}" type="parTrans" cxnId="{2F0C9D81-2DC7-4BCF-90D4-B71757426F4B}">
      <dgm:prSet/>
      <dgm:spPr/>
      <dgm:t>
        <a:bodyPr/>
        <a:lstStyle/>
        <a:p>
          <a:endParaRPr lang="fr-FR"/>
        </a:p>
      </dgm:t>
    </dgm:pt>
    <dgm:pt modelId="{9AFE02BD-1692-4009-8A84-AC0BA868611C}" type="sibTrans" cxnId="{2F0C9D81-2DC7-4BCF-90D4-B71757426F4B}">
      <dgm:prSet/>
      <dgm:spPr/>
      <dgm:t>
        <a:bodyPr/>
        <a:lstStyle/>
        <a:p>
          <a:endParaRPr lang="fr-FR"/>
        </a:p>
      </dgm:t>
    </dgm:pt>
    <dgm:pt modelId="{D03BEE9A-C4C1-4B62-A5C2-379A71AA1401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sz="1200" b="0" dirty="0">
              <a:solidFill>
                <a:schemeClr val="tx1"/>
              </a:solidFill>
            </a:rPr>
            <a:t>Certaines maladies peuvent introduire des anomalies dans les répertoires, par contre, d’autres se traduisent par un répertoire comparativement normal -</a:t>
          </a:r>
        </a:p>
      </dgm:t>
    </dgm:pt>
    <dgm:pt modelId="{AE645617-A49A-4961-AC56-EF61205DCB6D}" type="parTrans" cxnId="{DAFC3587-7C70-4AF5-B0D7-4FD66AB87296}">
      <dgm:prSet/>
      <dgm:spPr/>
      <dgm:t>
        <a:bodyPr/>
        <a:lstStyle/>
        <a:p>
          <a:endParaRPr lang="fr-FR"/>
        </a:p>
      </dgm:t>
    </dgm:pt>
    <dgm:pt modelId="{AFB078A4-CB27-413A-AD1F-1C1252F4BA6D}" type="sibTrans" cxnId="{DAFC3587-7C70-4AF5-B0D7-4FD66AB87296}">
      <dgm:prSet/>
      <dgm:spPr/>
      <dgm:t>
        <a:bodyPr/>
        <a:lstStyle/>
        <a:p>
          <a:endParaRPr lang="fr-FR"/>
        </a:p>
      </dgm:t>
    </dgm:pt>
    <dgm:pt modelId="{17E80BF3-D1AB-4A56-B5CB-2EBE55E8719D}" type="pres">
      <dgm:prSet presAssocID="{979A6315-04B6-4A08-9FE6-6960D2990C6A}" presName="diagram" presStyleCnt="0">
        <dgm:presLayoutVars>
          <dgm:dir/>
          <dgm:resizeHandles val="exact"/>
        </dgm:presLayoutVars>
      </dgm:prSet>
      <dgm:spPr/>
    </dgm:pt>
    <dgm:pt modelId="{4B7BA0E9-C911-4800-9B7F-A96764DB182D}" type="pres">
      <dgm:prSet presAssocID="{B32B5187-79CB-469B-BFAD-1B9B781A93D3}" presName="node" presStyleLbl="node1" presStyleIdx="0" presStyleCnt="12">
        <dgm:presLayoutVars>
          <dgm:bulletEnabled val="1"/>
        </dgm:presLayoutVars>
      </dgm:prSet>
      <dgm:spPr/>
    </dgm:pt>
    <dgm:pt modelId="{CEEFBFB7-5380-465D-8051-65A5C3308FF6}" type="pres">
      <dgm:prSet presAssocID="{DC05E3F5-466D-4AF2-85E0-EED8D9DB8203}" presName="sibTrans" presStyleCnt="0"/>
      <dgm:spPr/>
    </dgm:pt>
    <dgm:pt modelId="{C1833662-3FCA-40A2-8DD9-38850DD385FA}" type="pres">
      <dgm:prSet presAssocID="{E689B8C6-7C94-4917-9185-D2EBDA453C9B}" presName="node" presStyleLbl="node1" presStyleIdx="1" presStyleCnt="12">
        <dgm:presLayoutVars>
          <dgm:bulletEnabled val="1"/>
        </dgm:presLayoutVars>
      </dgm:prSet>
      <dgm:spPr/>
    </dgm:pt>
    <dgm:pt modelId="{F14ED7CE-1E65-4B70-89D4-A3CEECF5AA78}" type="pres">
      <dgm:prSet presAssocID="{3C7AF4F9-4D39-4ADD-98C4-AC2F90803BC0}" presName="sibTrans" presStyleCnt="0"/>
      <dgm:spPr/>
    </dgm:pt>
    <dgm:pt modelId="{9F271805-B2F4-4751-BBE4-928224A7C32F}" type="pres">
      <dgm:prSet presAssocID="{E54FD698-CE1E-4BD8-96E6-F905DC3A9D77}" presName="node" presStyleLbl="node1" presStyleIdx="2" presStyleCnt="12">
        <dgm:presLayoutVars>
          <dgm:bulletEnabled val="1"/>
        </dgm:presLayoutVars>
      </dgm:prSet>
      <dgm:spPr/>
    </dgm:pt>
    <dgm:pt modelId="{C3E0A3A3-1567-4104-AD0D-DF9BC9433772}" type="pres">
      <dgm:prSet presAssocID="{FF07FE62-A04F-45B5-A9B7-949C9D41C309}" presName="sibTrans" presStyleCnt="0"/>
      <dgm:spPr/>
    </dgm:pt>
    <dgm:pt modelId="{88F249A7-632A-443F-B594-5F0468175A35}" type="pres">
      <dgm:prSet presAssocID="{712DB72C-89F9-47A3-AA37-9922AFAA8B1F}" presName="node" presStyleLbl="node1" presStyleIdx="3" presStyleCnt="12">
        <dgm:presLayoutVars>
          <dgm:bulletEnabled val="1"/>
        </dgm:presLayoutVars>
      </dgm:prSet>
      <dgm:spPr/>
    </dgm:pt>
    <dgm:pt modelId="{AA8660D5-3A18-4593-89FA-F905E4323381}" type="pres">
      <dgm:prSet presAssocID="{166FDA2A-D0D5-48F7-87EE-4D1B14E5B899}" presName="sibTrans" presStyleCnt="0"/>
      <dgm:spPr/>
    </dgm:pt>
    <dgm:pt modelId="{2D415D84-ACCE-42CC-A957-0DBE5E8E95B5}" type="pres">
      <dgm:prSet presAssocID="{EC7E4CCD-0209-46C9-AD3B-07FBEEFA4339}" presName="node" presStyleLbl="node1" presStyleIdx="4" presStyleCnt="12">
        <dgm:presLayoutVars>
          <dgm:bulletEnabled val="1"/>
        </dgm:presLayoutVars>
      </dgm:prSet>
      <dgm:spPr/>
    </dgm:pt>
    <dgm:pt modelId="{8BC6DD03-B831-41FE-AE61-7B1521643E90}" type="pres">
      <dgm:prSet presAssocID="{C5EB79A8-228D-499D-90E8-6ED6239183CF}" presName="sibTrans" presStyleCnt="0"/>
      <dgm:spPr/>
    </dgm:pt>
    <dgm:pt modelId="{27400D48-2A1E-4D9C-9EF6-4F7D44D62F75}" type="pres">
      <dgm:prSet presAssocID="{745B4AB0-2C64-4DA8-96CE-9E387DFDF21C}" presName="node" presStyleLbl="node1" presStyleIdx="5" presStyleCnt="12">
        <dgm:presLayoutVars>
          <dgm:bulletEnabled val="1"/>
        </dgm:presLayoutVars>
      </dgm:prSet>
      <dgm:spPr/>
    </dgm:pt>
    <dgm:pt modelId="{E9ADC81F-512B-4159-907F-8DF796174173}" type="pres">
      <dgm:prSet presAssocID="{FB816F40-4FDF-4BCF-BC0C-B6AABECEB5E9}" presName="sibTrans" presStyleCnt="0"/>
      <dgm:spPr/>
    </dgm:pt>
    <dgm:pt modelId="{0D68F146-65D5-4E3B-BD7C-6F9F6919C75C}" type="pres">
      <dgm:prSet presAssocID="{B4036BAE-D9D4-4C7A-979D-F260519910D0}" presName="node" presStyleLbl="node1" presStyleIdx="6" presStyleCnt="12">
        <dgm:presLayoutVars>
          <dgm:bulletEnabled val="1"/>
        </dgm:presLayoutVars>
      </dgm:prSet>
      <dgm:spPr/>
    </dgm:pt>
    <dgm:pt modelId="{43EB6FA7-9A12-4EB8-903E-96B05E679365}" type="pres">
      <dgm:prSet presAssocID="{5C9D8780-6E6E-40BC-8D71-EACE59F4923D}" presName="sibTrans" presStyleCnt="0"/>
      <dgm:spPr/>
    </dgm:pt>
    <dgm:pt modelId="{21DF508C-BF01-4736-95E7-0217C0C3DB6B}" type="pres">
      <dgm:prSet presAssocID="{E07C3C11-498D-433B-A7E9-0AFCD2AD3576}" presName="node" presStyleLbl="node1" presStyleIdx="7" presStyleCnt="12">
        <dgm:presLayoutVars>
          <dgm:bulletEnabled val="1"/>
        </dgm:presLayoutVars>
      </dgm:prSet>
      <dgm:spPr/>
    </dgm:pt>
    <dgm:pt modelId="{F92A8199-4A6C-4206-8E58-77175A36A36A}" type="pres">
      <dgm:prSet presAssocID="{6868FE5E-9BB0-46AE-9A70-028CBAA38498}" presName="sibTrans" presStyleCnt="0"/>
      <dgm:spPr/>
    </dgm:pt>
    <dgm:pt modelId="{BA8927C7-8537-4448-ADD5-380176C12DE3}" type="pres">
      <dgm:prSet presAssocID="{F48FD05F-6F60-4846-A5D7-62BCAB889C3E}" presName="node" presStyleLbl="node1" presStyleIdx="8" presStyleCnt="12">
        <dgm:presLayoutVars>
          <dgm:bulletEnabled val="1"/>
        </dgm:presLayoutVars>
      </dgm:prSet>
      <dgm:spPr/>
    </dgm:pt>
    <dgm:pt modelId="{5C79E176-458C-40E4-A4BA-96C7A2A32322}" type="pres">
      <dgm:prSet presAssocID="{CCA82E01-6331-4843-A4BC-CA1E79E0C2ED}" presName="sibTrans" presStyleCnt="0"/>
      <dgm:spPr/>
    </dgm:pt>
    <dgm:pt modelId="{9591238D-BD2D-430F-A0B6-1F0B56EFFA1B}" type="pres">
      <dgm:prSet presAssocID="{A68CF3C0-0C1F-462E-B2D3-6BBD422DA9A8}" presName="node" presStyleLbl="node1" presStyleIdx="9" presStyleCnt="12">
        <dgm:presLayoutVars>
          <dgm:bulletEnabled val="1"/>
        </dgm:presLayoutVars>
      </dgm:prSet>
      <dgm:spPr/>
    </dgm:pt>
    <dgm:pt modelId="{C62B74E7-5DD8-407B-93B9-253346BE847F}" type="pres">
      <dgm:prSet presAssocID="{863BEFB6-7313-45EE-B8C7-7B5A2BD4E510}" presName="sibTrans" presStyleCnt="0"/>
      <dgm:spPr/>
    </dgm:pt>
    <dgm:pt modelId="{EFB99586-B081-41A2-B78A-B236C42E7683}" type="pres">
      <dgm:prSet presAssocID="{6B76DCC5-5E12-4965-A2C4-FC23B8FCDB3F}" presName="node" presStyleLbl="node1" presStyleIdx="10" presStyleCnt="12">
        <dgm:presLayoutVars>
          <dgm:bulletEnabled val="1"/>
        </dgm:presLayoutVars>
      </dgm:prSet>
      <dgm:spPr/>
    </dgm:pt>
    <dgm:pt modelId="{F62A1D5B-6439-4583-B172-609824FE1A2A}" type="pres">
      <dgm:prSet presAssocID="{9AFE02BD-1692-4009-8A84-AC0BA868611C}" presName="sibTrans" presStyleCnt="0"/>
      <dgm:spPr/>
    </dgm:pt>
    <dgm:pt modelId="{890268FB-A00E-4C27-A3E1-12EE26E8E9CF}" type="pres">
      <dgm:prSet presAssocID="{D03BEE9A-C4C1-4B62-A5C2-379A71AA140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2AAB2800-8532-442A-8F2B-B53FE62E6DF1}" srcId="{979A6315-04B6-4A08-9FE6-6960D2990C6A}" destId="{745B4AB0-2C64-4DA8-96CE-9E387DFDF21C}" srcOrd="5" destOrd="0" parTransId="{FDB0A8B9-3F8D-4CD0-8CED-DDBA6293E152}" sibTransId="{FB816F40-4FDF-4BCF-BC0C-B6AABECEB5E9}"/>
    <dgm:cxn modelId="{05BBE312-BFF6-46F9-B9E3-F91B6315BDF6}" srcId="{979A6315-04B6-4A08-9FE6-6960D2990C6A}" destId="{EC7E4CCD-0209-46C9-AD3B-07FBEEFA4339}" srcOrd="4" destOrd="0" parTransId="{550B2B9C-10B8-4158-AA48-89CB51048494}" sibTransId="{C5EB79A8-228D-499D-90E8-6ED6239183CF}"/>
    <dgm:cxn modelId="{28B5FD1A-C568-43F5-A761-BB8B290F0DDF}" srcId="{979A6315-04B6-4A08-9FE6-6960D2990C6A}" destId="{B4036BAE-D9D4-4C7A-979D-F260519910D0}" srcOrd="6" destOrd="0" parTransId="{5B27E503-EE39-4E25-9223-1A74B3D0FC6C}" sibTransId="{5C9D8780-6E6E-40BC-8D71-EACE59F4923D}"/>
    <dgm:cxn modelId="{48F0071C-14C9-48E8-8689-726FC4502B5B}" type="presOf" srcId="{E54FD698-CE1E-4BD8-96E6-F905DC3A9D77}" destId="{9F271805-B2F4-4751-BBE4-928224A7C32F}" srcOrd="0" destOrd="0" presId="urn:microsoft.com/office/officeart/2005/8/layout/default"/>
    <dgm:cxn modelId="{F51C8737-DD00-4FEE-98F7-BAF8D35DC995}" type="presOf" srcId="{F48FD05F-6F60-4846-A5D7-62BCAB889C3E}" destId="{BA8927C7-8537-4448-ADD5-380176C12DE3}" srcOrd="0" destOrd="0" presId="urn:microsoft.com/office/officeart/2005/8/layout/default"/>
    <dgm:cxn modelId="{DFB1CE5E-8441-49F9-81F2-C2E73BA28F3C}" type="presOf" srcId="{D03BEE9A-C4C1-4B62-A5C2-379A71AA1401}" destId="{890268FB-A00E-4C27-A3E1-12EE26E8E9CF}" srcOrd="0" destOrd="0" presId="urn:microsoft.com/office/officeart/2005/8/layout/default"/>
    <dgm:cxn modelId="{29E00241-E2C1-450E-8DAC-EE6C81C16C83}" type="presOf" srcId="{B4036BAE-D9D4-4C7A-979D-F260519910D0}" destId="{0D68F146-65D5-4E3B-BD7C-6F9F6919C75C}" srcOrd="0" destOrd="0" presId="urn:microsoft.com/office/officeart/2005/8/layout/default"/>
    <dgm:cxn modelId="{21F8D168-3FD9-4913-B0AC-CFE1B23612FA}" type="presOf" srcId="{712DB72C-89F9-47A3-AA37-9922AFAA8B1F}" destId="{88F249A7-632A-443F-B594-5F0468175A35}" srcOrd="0" destOrd="0" presId="urn:microsoft.com/office/officeart/2005/8/layout/default"/>
    <dgm:cxn modelId="{E12CA16A-07F4-4394-98A6-984E02B71985}" srcId="{979A6315-04B6-4A08-9FE6-6960D2990C6A}" destId="{E689B8C6-7C94-4917-9185-D2EBDA453C9B}" srcOrd="1" destOrd="0" parTransId="{9B7F1E38-DE2C-407E-9551-051F17FAC3E7}" sibTransId="{3C7AF4F9-4D39-4ADD-98C4-AC2F90803BC0}"/>
    <dgm:cxn modelId="{2F0C9D81-2DC7-4BCF-90D4-B71757426F4B}" srcId="{979A6315-04B6-4A08-9FE6-6960D2990C6A}" destId="{6B76DCC5-5E12-4965-A2C4-FC23B8FCDB3F}" srcOrd="10" destOrd="0" parTransId="{424C8DC1-F1C6-4159-994B-2277B838E59E}" sibTransId="{9AFE02BD-1692-4009-8A84-AC0BA868611C}"/>
    <dgm:cxn modelId="{DAFC3587-7C70-4AF5-B0D7-4FD66AB87296}" srcId="{979A6315-04B6-4A08-9FE6-6960D2990C6A}" destId="{D03BEE9A-C4C1-4B62-A5C2-379A71AA1401}" srcOrd="11" destOrd="0" parTransId="{AE645617-A49A-4961-AC56-EF61205DCB6D}" sibTransId="{AFB078A4-CB27-413A-AD1F-1C1252F4BA6D}"/>
    <dgm:cxn modelId="{F427D793-025F-4FFE-BB47-F9D827A5C77A}" srcId="{979A6315-04B6-4A08-9FE6-6960D2990C6A}" destId="{712DB72C-89F9-47A3-AA37-9922AFAA8B1F}" srcOrd="3" destOrd="0" parTransId="{FB3D7DF0-A63B-4FF9-9D5C-CF25508DB7AC}" sibTransId="{166FDA2A-D0D5-48F7-87EE-4D1B14E5B899}"/>
    <dgm:cxn modelId="{4AD90AA4-BEF0-4AAB-8844-FD3812AADD99}" type="presOf" srcId="{E07C3C11-498D-433B-A7E9-0AFCD2AD3576}" destId="{21DF508C-BF01-4736-95E7-0217C0C3DB6B}" srcOrd="0" destOrd="0" presId="urn:microsoft.com/office/officeart/2005/8/layout/default"/>
    <dgm:cxn modelId="{6E63FFA8-4082-4461-9D1C-B5EE79D9AAF0}" srcId="{979A6315-04B6-4A08-9FE6-6960D2990C6A}" destId="{E07C3C11-498D-433B-A7E9-0AFCD2AD3576}" srcOrd="7" destOrd="0" parTransId="{78FF4D1A-ED77-4CB7-8750-182BFBDF0548}" sibTransId="{6868FE5E-9BB0-46AE-9A70-028CBAA38498}"/>
    <dgm:cxn modelId="{330FFCA9-983A-4E63-9819-E778D67A24B5}" srcId="{979A6315-04B6-4A08-9FE6-6960D2990C6A}" destId="{F48FD05F-6F60-4846-A5D7-62BCAB889C3E}" srcOrd="8" destOrd="0" parTransId="{B8C886E4-C5AD-4E63-BCC0-1585BBE3BB4B}" sibTransId="{CCA82E01-6331-4843-A4BC-CA1E79E0C2ED}"/>
    <dgm:cxn modelId="{1DBA2BAD-12B8-4E35-B9E9-B96692BA6BD6}" srcId="{979A6315-04B6-4A08-9FE6-6960D2990C6A}" destId="{B32B5187-79CB-469B-BFAD-1B9B781A93D3}" srcOrd="0" destOrd="0" parTransId="{193341D8-DF90-4F55-B3D6-48E8D89F304A}" sibTransId="{DC05E3F5-466D-4AF2-85E0-EED8D9DB8203}"/>
    <dgm:cxn modelId="{38BB5BB6-01C4-483F-B25F-570FF77AE375}" type="presOf" srcId="{745B4AB0-2C64-4DA8-96CE-9E387DFDF21C}" destId="{27400D48-2A1E-4D9C-9EF6-4F7D44D62F75}" srcOrd="0" destOrd="0" presId="urn:microsoft.com/office/officeart/2005/8/layout/default"/>
    <dgm:cxn modelId="{B1B8D9B9-F900-4EBF-A090-210880733049}" type="presOf" srcId="{A68CF3C0-0C1F-462E-B2D3-6BBD422DA9A8}" destId="{9591238D-BD2D-430F-A0B6-1F0B56EFFA1B}" srcOrd="0" destOrd="0" presId="urn:microsoft.com/office/officeart/2005/8/layout/default"/>
    <dgm:cxn modelId="{BFB4FEBE-8660-49B8-912B-3043BBC6FB36}" type="presOf" srcId="{B32B5187-79CB-469B-BFAD-1B9B781A93D3}" destId="{4B7BA0E9-C911-4800-9B7F-A96764DB182D}" srcOrd="0" destOrd="0" presId="urn:microsoft.com/office/officeart/2005/8/layout/default"/>
    <dgm:cxn modelId="{0583F8C0-22CA-46F1-B225-727EEC409403}" type="presOf" srcId="{979A6315-04B6-4A08-9FE6-6960D2990C6A}" destId="{17E80BF3-D1AB-4A56-B5CB-2EBE55E8719D}" srcOrd="0" destOrd="0" presId="urn:microsoft.com/office/officeart/2005/8/layout/default"/>
    <dgm:cxn modelId="{B15602D4-5B07-4BFD-A521-2FFC58FA41D9}" srcId="{979A6315-04B6-4A08-9FE6-6960D2990C6A}" destId="{A68CF3C0-0C1F-462E-B2D3-6BBD422DA9A8}" srcOrd="9" destOrd="0" parTransId="{1F53BF04-9E7D-4507-B131-A4286CC59241}" sibTransId="{863BEFB6-7313-45EE-B8C7-7B5A2BD4E510}"/>
    <dgm:cxn modelId="{D0D5BFDE-D7FF-470B-96F8-E6367F21D163}" srcId="{979A6315-04B6-4A08-9FE6-6960D2990C6A}" destId="{E54FD698-CE1E-4BD8-96E6-F905DC3A9D77}" srcOrd="2" destOrd="0" parTransId="{2012B2A2-8FC2-4BD7-816B-B52408140FCD}" sibTransId="{FF07FE62-A04F-45B5-A9B7-949C9D41C309}"/>
    <dgm:cxn modelId="{A538C9E6-5ED1-4982-A0D8-DBA0DB6EAA21}" type="presOf" srcId="{EC7E4CCD-0209-46C9-AD3B-07FBEEFA4339}" destId="{2D415D84-ACCE-42CC-A957-0DBE5E8E95B5}" srcOrd="0" destOrd="0" presId="urn:microsoft.com/office/officeart/2005/8/layout/default"/>
    <dgm:cxn modelId="{FE3DFEFB-37F2-4A23-9889-93549B7B5637}" type="presOf" srcId="{6B76DCC5-5E12-4965-A2C4-FC23B8FCDB3F}" destId="{EFB99586-B081-41A2-B78A-B236C42E7683}" srcOrd="0" destOrd="0" presId="urn:microsoft.com/office/officeart/2005/8/layout/default"/>
    <dgm:cxn modelId="{BCDF15FD-284A-44C3-B129-C09AEF5B6657}" type="presOf" srcId="{E689B8C6-7C94-4917-9185-D2EBDA453C9B}" destId="{C1833662-3FCA-40A2-8DD9-38850DD385FA}" srcOrd="0" destOrd="0" presId="urn:microsoft.com/office/officeart/2005/8/layout/default"/>
    <dgm:cxn modelId="{8A8895CA-53BB-4FBB-8E9A-AA864A5A2251}" type="presParOf" srcId="{17E80BF3-D1AB-4A56-B5CB-2EBE55E8719D}" destId="{4B7BA0E9-C911-4800-9B7F-A96764DB182D}" srcOrd="0" destOrd="0" presId="urn:microsoft.com/office/officeart/2005/8/layout/default"/>
    <dgm:cxn modelId="{516A392E-112C-4929-B519-840AC80469A3}" type="presParOf" srcId="{17E80BF3-D1AB-4A56-B5CB-2EBE55E8719D}" destId="{CEEFBFB7-5380-465D-8051-65A5C3308FF6}" srcOrd="1" destOrd="0" presId="urn:microsoft.com/office/officeart/2005/8/layout/default"/>
    <dgm:cxn modelId="{E9F6FA12-489F-4A6F-BCC2-21F1674A7F94}" type="presParOf" srcId="{17E80BF3-D1AB-4A56-B5CB-2EBE55E8719D}" destId="{C1833662-3FCA-40A2-8DD9-38850DD385FA}" srcOrd="2" destOrd="0" presId="urn:microsoft.com/office/officeart/2005/8/layout/default"/>
    <dgm:cxn modelId="{F8E32A71-52F8-49B1-AAE3-08EE79561983}" type="presParOf" srcId="{17E80BF3-D1AB-4A56-B5CB-2EBE55E8719D}" destId="{F14ED7CE-1E65-4B70-89D4-A3CEECF5AA78}" srcOrd="3" destOrd="0" presId="urn:microsoft.com/office/officeart/2005/8/layout/default"/>
    <dgm:cxn modelId="{184BCDFF-9DDC-4A4A-AD79-9E7FBBA4BEDF}" type="presParOf" srcId="{17E80BF3-D1AB-4A56-B5CB-2EBE55E8719D}" destId="{9F271805-B2F4-4751-BBE4-928224A7C32F}" srcOrd="4" destOrd="0" presId="urn:microsoft.com/office/officeart/2005/8/layout/default"/>
    <dgm:cxn modelId="{3F49AD95-FAC1-4C58-B5EC-07C824F938EE}" type="presParOf" srcId="{17E80BF3-D1AB-4A56-B5CB-2EBE55E8719D}" destId="{C3E0A3A3-1567-4104-AD0D-DF9BC9433772}" srcOrd="5" destOrd="0" presId="urn:microsoft.com/office/officeart/2005/8/layout/default"/>
    <dgm:cxn modelId="{8A6AE935-0736-40DA-9FFD-D19C6BA6924F}" type="presParOf" srcId="{17E80BF3-D1AB-4A56-B5CB-2EBE55E8719D}" destId="{88F249A7-632A-443F-B594-5F0468175A35}" srcOrd="6" destOrd="0" presId="urn:microsoft.com/office/officeart/2005/8/layout/default"/>
    <dgm:cxn modelId="{DDDBD846-A18A-4A98-8891-8535DEA91E76}" type="presParOf" srcId="{17E80BF3-D1AB-4A56-B5CB-2EBE55E8719D}" destId="{AA8660D5-3A18-4593-89FA-F905E4323381}" srcOrd="7" destOrd="0" presId="urn:microsoft.com/office/officeart/2005/8/layout/default"/>
    <dgm:cxn modelId="{767326BA-BD1D-4EB2-A17A-FC3303C82A2B}" type="presParOf" srcId="{17E80BF3-D1AB-4A56-B5CB-2EBE55E8719D}" destId="{2D415D84-ACCE-42CC-A957-0DBE5E8E95B5}" srcOrd="8" destOrd="0" presId="urn:microsoft.com/office/officeart/2005/8/layout/default"/>
    <dgm:cxn modelId="{B66C6486-F3E9-4F40-BB24-030C379D600C}" type="presParOf" srcId="{17E80BF3-D1AB-4A56-B5CB-2EBE55E8719D}" destId="{8BC6DD03-B831-41FE-AE61-7B1521643E90}" srcOrd="9" destOrd="0" presId="urn:microsoft.com/office/officeart/2005/8/layout/default"/>
    <dgm:cxn modelId="{E351F02E-592F-42BF-BBC5-D1A27283D0DC}" type="presParOf" srcId="{17E80BF3-D1AB-4A56-B5CB-2EBE55E8719D}" destId="{27400D48-2A1E-4D9C-9EF6-4F7D44D62F75}" srcOrd="10" destOrd="0" presId="urn:microsoft.com/office/officeart/2005/8/layout/default"/>
    <dgm:cxn modelId="{81209CC4-FF1F-42B9-A322-D65FD6225AAC}" type="presParOf" srcId="{17E80BF3-D1AB-4A56-B5CB-2EBE55E8719D}" destId="{E9ADC81F-512B-4159-907F-8DF796174173}" srcOrd="11" destOrd="0" presId="urn:microsoft.com/office/officeart/2005/8/layout/default"/>
    <dgm:cxn modelId="{D5FCD8F1-8737-403F-A003-90E6F5BD4ECA}" type="presParOf" srcId="{17E80BF3-D1AB-4A56-B5CB-2EBE55E8719D}" destId="{0D68F146-65D5-4E3B-BD7C-6F9F6919C75C}" srcOrd="12" destOrd="0" presId="urn:microsoft.com/office/officeart/2005/8/layout/default"/>
    <dgm:cxn modelId="{A274ECCB-C6A3-4124-AB06-181CD86DE52A}" type="presParOf" srcId="{17E80BF3-D1AB-4A56-B5CB-2EBE55E8719D}" destId="{43EB6FA7-9A12-4EB8-903E-96B05E679365}" srcOrd="13" destOrd="0" presId="urn:microsoft.com/office/officeart/2005/8/layout/default"/>
    <dgm:cxn modelId="{7B4F776A-BEC0-4E2F-8165-A0A4C09C42BE}" type="presParOf" srcId="{17E80BF3-D1AB-4A56-B5CB-2EBE55E8719D}" destId="{21DF508C-BF01-4736-95E7-0217C0C3DB6B}" srcOrd="14" destOrd="0" presId="urn:microsoft.com/office/officeart/2005/8/layout/default"/>
    <dgm:cxn modelId="{0705CB03-E279-47AB-939D-EDF34F9FC6C1}" type="presParOf" srcId="{17E80BF3-D1AB-4A56-B5CB-2EBE55E8719D}" destId="{F92A8199-4A6C-4206-8E58-77175A36A36A}" srcOrd="15" destOrd="0" presId="urn:microsoft.com/office/officeart/2005/8/layout/default"/>
    <dgm:cxn modelId="{943454F9-BA75-4D76-A601-90876552E71C}" type="presParOf" srcId="{17E80BF3-D1AB-4A56-B5CB-2EBE55E8719D}" destId="{BA8927C7-8537-4448-ADD5-380176C12DE3}" srcOrd="16" destOrd="0" presId="urn:microsoft.com/office/officeart/2005/8/layout/default"/>
    <dgm:cxn modelId="{EEC12205-B8EA-4570-B49B-101EA3640C47}" type="presParOf" srcId="{17E80BF3-D1AB-4A56-B5CB-2EBE55E8719D}" destId="{5C79E176-458C-40E4-A4BA-96C7A2A32322}" srcOrd="17" destOrd="0" presId="urn:microsoft.com/office/officeart/2005/8/layout/default"/>
    <dgm:cxn modelId="{F59416E4-26CB-4326-969F-C3D2D582A7B5}" type="presParOf" srcId="{17E80BF3-D1AB-4A56-B5CB-2EBE55E8719D}" destId="{9591238D-BD2D-430F-A0B6-1F0B56EFFA1B}" srcOrd="18" destOrd="0" presId="urn:microsoft.com/office/officeart/2005/8/layout/default"/>
    <dgm:cxn modelId="{EC339C36-F0E2-4E61-A039-14A2D970FA4B}" type="presParOf" srcId="{17E80BF3-D1AB-4A56-B5CB-2EBE55E8719D}" destId="{C62B74E7-5DD8-407B-93B9-253346BE847F}" srcOrd="19" destOrd="0" presId="urn:microsoft.com/office/officeart/2005/8/layout/default"/>
    <dgm:cxn modelId="{E81678E7-4070-49F1-A610-C982B8BC56EA}" type="presParOf" srcId="{17E80BF3-D1AB-4A56-B5CB-2EBE55E8719D}" destId="{EFB99586-B081-41A2-B78A-B236C42E7683}" srcOrd="20" destOrd="0" presId="urn:microsoft.com/office/officeart/2005/8/layout/default"/>
    <dgm:cxn modelId="{2CD7F123-095A-46D2-B6F8-80171C494862}" type="presParOf" srcId="{17E80BF3-D1AB-4A56-B5CB-2EBE55E8719D}" destId="{F62A1D5B-6439-4583-B172-609824FE1A2A}" srcOrd="21" destOrd="0" presId="urn:microsoft.com/office/officeart/2005/8/layout/default"/>
    <dgm:cxn modelId="{FA93130F-525B-426E-8B93-3231DD068F5D}" type="presParOf" srcId="{17E80BF3-D1AB-4A56-B5CB-2EBE55E8719D}" destId="{890268FB-A00E-4C27-A3E1-12EE26E8E9CF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BA0E9-C911-4800-9B7F-A96764DB182D}">
      <dsp:nvSpPr>
        <dsp:cNvPr id="0" name=""/>
        <dsp:cNvSpPr/>
      </dsp:nvSpPr>
      <dsp:spPr>
        <a:xfrm>
          <a:off x="374592" y="1859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 err="1">
              <a:solidFill>
                <a:schemeClr val="tx1"/>
              </a:solidFill>
            </a:rPr>
            <a:t>Sensibles</a:t>
          </a:r>
          <a:r>
            <a:rPr lang="en-US" sz="1200" b="0" kern="1200" dirty="0">
              <a:solidFill>
                <a:schemeClr val="tx1"/>
              </a:solidFill>
            </a:rPr>
            <a:t> aux differences inter-repertoires dans </a:t>
          </a:r>
          <a:r>
            <a:rPr lang="en-US" sz="1200" b="0" kern="1200" dirty="0" err="1">
              <a:solidFill>
                <a:schemeClr val="tx1"/>
              </a:solidFill>
            </a:rPr>
            <a:t>tous</a:t>
          </a:r>
          <a:r>
            <a:rPr lang="en-US" sz="1200" b="0" kern="1200" dirty="0">
              <a:solidFill>
                <a:schemeClr val="tx1"/>
              </a:solidFill>
            </a:rPr>
            <a:t> les </a:t>
          </a:r>
          <a:r>
            <a:rPr lang="en-US" sz="1200" b="0" kern="1200" dirty="0" err="1">
              <a:solidFill>
                <a:schemeClr val="tx1"/>
              </a:solidFill>
            </a:rPr>
            <a:t>caractéristiques</a:t>
          </a:r>
          <a:endParaRPr lang="en-US" sz="1200" b="0" kern="1200" dirty="0">
            <a:solidFill>
              <a:schemeClr val="tx1"/>
            </a:solidFill>
          </a:endParaRPr>
        </a:p>
      </dsp:txBody>
      <dsp:txXfrm>
        <a:off x="374592" y="1859"/>
        <a:ext cx="1865039" cy="1119023"/>
      </dsp:txXfrm>
    </dsp:sp>
    <dsp:sp modelId="{C1833662-3FCA-40A2-8DD9-38850DD385FA}">
      <dsp:nvSpPr>
        <dsp:cNvPr id="0" name=""/>
        <dsp:cNvSpPr/>
      </dsp:nvSpPr>
      <dsp:spPr>
        <a:xfrm>
          <a:off x="2426136" y="1859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kern="1200" dirty="0" err="1">
              <a:solidFill>
                <a:schemeClr val="tx1"/>
              </a:solidFill>
            </a:rPr>
            <a:t>Mesurer</a:t>
          </a:r>
          <a:r>
            <a:rPr lang="es-ES" sz="1200" b="0" kern="1200" dirty="0">
              <a:solidFill>
                <a:schemeClr val="tx1"/>
              </a:solidFill>
            </a:rPr>
            <a:t> et </a:t>
          </a:r>
          <a:r>
            <a:rPr lang="es-ES" sz="1200" b="0" kern="1200" dirty="0" err="1">
              <a:solidFill>
                <a:schemeClr val="tx1"/>
              </a:solidFill>
            </a:rPr>
            <a:t>interpréter</a:t>
          </a:r>
          <a:r>
            <a:rPr lang="es-ES" sz="1200" b="0" kern="1200" dirty="0">
              <a:solidFill>
                <a:schemeClr val="tx1"/>
              </a:solidFill>
            </a:rPr>
            <a:t> la </a:t>
          </a:r>
          <a:r>
            <a:rPr lang="es-ES" sz="1200" b="0" kern="1200" dirty="0" err="1">
              <a:solidFill>
                <a:schemeClr val="tx1"/>
              </a:solidFill>
            </a:rPr>
            <a:t>similarité</a:t>
          </a:r>
          <a:r>
            <a:rPr lang="es-ES" sz="1200" b="0" kern="1200" dirty="0">
              <a:solidFill>
                <a:schemeClr val="tx1"/>
              </a:solidFill>
            </a:rPr>
            <a:t> des </a:t>
          </a:r>
          <a:r>
            <a:rPr lang="es-ES" sz="1200" b="0" kern="1200" dirty="0" err="1">
              <a:solidFill>
                <a:schemeClr val="tx1"/>
              </a:solidFill>
            </a:rPr>
            <a:t>répertoires</a:t>
          </a:r>
          <a:endParaRPr lang="fr-FR" sz="1200" b="0" kern="1200" dirty="0">
            <a:solidFill>
              <a:schemeClr val="tx1"/>
            </a:solidFill>
          </a:endParaRPr>
        </a:p>
      </dsp:txBody>
      <dsp:txXfrm>
        <a:off x="2426136" y="1859"/>
        <a:ext cx="1865039" cy="1119023"/>
      </dsp:txXfrm>
    </dsp:sp>
    <dsp:sp modelId="{9F271805-B2F4-4751-BBE4-928224A7C32F}">
      <dsp:nvSpPr>
        <dsp:cNvPr id="0" name=""/>
        <dsp:cNvSpPr/>
      </dsp:nvSpPr>
      <dsp:spPr>
        <a:xfrm>
          <a:off x="4477680" y="1859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kern="1200" dirty="0" err="1">
              <a:solidFill>
                <a:schemeClr val="tx1"/>
              </a:solidFill>
            </a:rPr>
            <a:t>Création</a:t>
          </a:r>
          <a:r>
            <a:rPr lang="es-ES" sz="1200" b="0" kern="1200" dirty="0">
              <a:solidFill>
                <a:schemeClr val="tx1"/>
              </a:solidFill>
            </a:rPr>
            <a:t> des </a:t>
          </a:r>
          <a:r>
            <a:rPr lang="es-ES" sz="1200" b="0" kern="1200" dirty="0" err="1">
              <a:solidFill>
                <a:schemeClr val="tx1"/>
              </a:solidFill>
            </a:rPr>
            <a:t>classes</a:t>
          </a:r>
          <a:r>
            <a:rPr lang="es-ES" sz="1200" b="0" kern="1200" dirty="0">
              <a:solidFill>
                <a:schemeClr val="tx1"/>
              </a:solidFill>
            </a:rPr>
            <a:t> </a:t>
          </a:r>
          <a:r>
            <a:rPr lang="es-ES" sz="1200" b="0" kern="1200" dirty="0" err="1">
              <a:solidFill>
                <a:schemeClr val="tx1"/>
              </a:solidFill>
            </a:rPr>
            <a:t>d’équivalence</a:t>
          </a:r>
          <a:r>
            <a:rPr lang="es-ES" sz="1200" b="0" kern="1200" dirty="0">
              <a:solidFill>
                <a:schemeClr val="tx1"/>
              </a:solidFill>
            </a:rPr>
            <a:t> de </a:t>
          </a:r>
          <a:r>
            <a:rPr lang="es-ES" sz="1200" b="0" kern="1200" dirty="0" err="1">
              <a:solidFill>
                <a:schemeClr val="tx1"/>
              </a:solidFill>
            </a:rPr>
            <a:t>répertoires</a:t>
          </a:r>
          <a:r>
            <a:rPr lang="es-ES" sz="1200" b="0" kern="1200" dirty="0">
              <a:solidFill>
                <a:schemeClr val="tx1"/>
              </a:solidFill>
            </a:rPr>
            <a:t> et </a:t>
          </a:r>
          <a:r>
            <a:rPr lang="es-ES" sz="1200" b="0" kern="1200" dirty="0" err="1">
              <a:solidFill>
                <a:schemeClr val="tx1"/>
              </a:solidFill>
            </a:rPr>
            <a:t>peut</a:t>
          </a:r>
          <a:r>
            <a:rPr lang="es-ES" sz="1200" b="0" kern="1200" dirty="0">
              <a:solidFill>
                <a:schemeClr val="tx1"/>
              </a:solidFill>
            </a:rPr>
            <a:t> </a:t>
          </a:r>
          <a:r>
            <a:rPr lang="es-ES" sz="1200" b="0" kern="1200" dirty="0" err="1">
              <a:solidFill>
                <a:schemeClr val="tx1"/>
              </a:solidFill>
            </a:rPr>
            <a:t>inclure</a:t>
          </a:r>
          <a:r>
            <a:rPr lang="es-ES" sz="1200" b="0" kern="1200" dirty="0">
              <a:solidFill>
                <a:schemeClr val="tx1"/>
              </a:solidFill>
            </a:rPr>
            <a:t> des </a:t>
          </a:r>
          <a:r>
            <a:rPr lang="es-ES" sz="1200" b="0" kern="1200" dirty="0" err="1">
              <a:solidFill>
                <a:schemeClr val="tx1"/>
              </a:solidFill>
            </a:rPr>
            <a:t>caractéristiques</a:t>
          </a:r>
          <a:r>
            <a:rPr lang="es-ES" sz="1200" b="0" kern="1200" dirty="0">
              <a:solidFill>
                <a:schemeClr val="tx1"/>
              </a:solidFill>
            </a:rPr>
            <a:t> de </a:t>
          </a:r>
          <a:r>
            <a:rPr lang="es-ES" sz="1200" b="0" kern="1200" dirty="0" err="1">
              <a:solidFill>
                <a:schemeClr val="tx1"/>
              </a:solidFill>
            </a:rPr>
            <a:t>répertoires</a:t>
          </a:r>
          <a:r>
            <a:rPr lang="es-ES" sz="1200" b="0" kern="1200" dirty="0">
              <a:solidFill>
                <a:schemeClr val="tx1"/>
              </a:solidFill>
            </a:rPr>
            <a:t> </a:t>
          </a:r>
          <a:r>
            <a:rPr lang="es-ES" sz="1200" b="0" kern="1200" dirty="0" err="1">
              <a:solidFill>
                <a:schemeClr val="tx1"/>
              </a:solidFill>
            </a:rPr>
            <a:t>supplémentaires</a:t>
          </a:r>
          <a:endParaRPr lang="fr-FR" sz="1200" b="0" kern="1200" dirty="0">
            <a:solidFill>
              <a:schemeClr val="tx1"/>
            </a:solidFill>
          </a:endParaRPr>
        </a:p>
      </dsp:txBody>
      <dsp:txXfrm>
        <a:off x="4477680" y="1859"/>
        <a:ext cx="1865039" cy="1119023"/>
      </dsp:txXfrm>
    </dsp:sp>
    <dsp:sp modelId="{88F249A7-632A-443F-B594-5F0468175A35}">
      <dsp:nvSpPr>
        <dsp:cNvPr id="0" name=""/>
        <dsp:cNvSpPr/>
      </dsp:nvSpPr>
      <dsp:spPr>
        <a:xfrm>
          <a:off x="6529223" y="1859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kern="1200" dirty="0" err="1">
              <a:solidFill>
                <a:schemeClr val="tx1"/>
              </a:solidFill>
            </a:rPr>
            <a:t>Comparaison</a:t>
          </a:r>
          <a:r>
            <a:rPr lang="es-ES" sz="1200" b="0" kern="1200" dirty="0">
              <a:solidFill>
                <a:schemeClr val="tx1"/>
              </a:solidFill>
            </a:rPr>
            <a:t> </a:t>
          </a:r>
          <a:r>
            <a:rPr lang="es-ES" sz="1200" b="0" kern="1200" dirty="0" err="1">
              <a:solidFill>
                <a:schemeClr val="tx1"/>
              </a:solidFill>
            </a:rPr>
            <a:t>deds</a:t>
          </a:r>
          <a:r>
            <a:rPr lang="es-ES" sz="1200" b="0" kern="1200" dirty="0">
              <a:solidFill>
                <a:schemeClr val="tx1"/>
              </a:solidFill>
            </a:rPr>
            <a:t> </a:t>
          </a:r>
          <a:r>
            <a:rPr lang="es-ES" sz="1200" b="0" kern="1200" dirty="0" err="1">
              <a:solidFill>
                <a:schemeClr val="tx1"/>
              </a:solidFill>
            </a:rPr>
            <a:t>répertoires</a:t>
          </a:r>
          <a:r>
            <a:rPr lang="es-ES" sz="1200" b="0" kern="1200" dirty="0">
              <a:solidFill>
                <a:schemeClr val="tx1"/>
              </a:solidFill>
            </a:rPr>
            <a:t> </a:t>
          </a:r>
          <a:r>
            <a:rPr lang="es-ES" sz="1200" b="0" kern="1200" dirty="0" err="1">
              <a:solidFill>
                <a:schemeClr val="tx1"/>
              </a:solidFill>
            </a:rPr>
            <a:t>simulés</a:t>
          </a:r>
          <a:endParaRPr lang="fr-FR" sz="1200" b="0" kern="1200" dirty="0">
            <a:solidFill>
              <a:schemeClr val="tx1"/>
            </a:solidFill>
          </a:endParaRPr>
        </a:p>
      </dsp:txBody>
      <dsp:txXfrm>
        <a:off x="6529223" y="1859"/>
        <a:ext cx="1865039" cy="1119023"/>
      </dsp:txXfrm>
    </dsp:sp>
    <dsp:sp modelId="{2D415D84-ACCE-42CC-A957-0DBE5E8E95B5}">
      <dsp:nvSpPr>
        <dsp:cNvPr id="0" name=""/>
        <dsp:cNvSpPr/>
      </dsp:nvSpPr>
      <dsp:spPr>
        <a:xfrm>
          <a:off x="8580767" y="1859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kern="1200" dirty="0">
              <a:solidFill>
                <a:schemeClr val="tx1"/>
              </a:solidFill>
            </a:rPr>
            <a:t>Utilisation à des fins de curation de données</a:t>
          </a:r>
        </a:p>
      </dsp:txBody>
      <dsp:txXfrm>
        <a:off x="8580767" y="1859"/>
        <a:ext cx="1865039" cy="1119023"/>
      </dsp:txXfrm>
    </dsp:sp>
    <dsp:sp modelId="{27400D48-2A1E-4D9C-9EF6-4F7D44D62F75}">
      <dsp:nvSpPr>
        <dsp:cNvPr id="0" name=""/>
        <dsp:cNvSpPr/>
      </dsp:nvSpPr>
      <dsp:spPr>
        <a:xfrm>
          <a:off x="374592" y="1307387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kern="1200">
              <a:solidFill>
                <a:schemeClr val="tx1"/>
              </a:solidFill>
            </a:rPr>
            <a:t>Révélation des variations inattendues</a:t>
          </a:r>
        </a:p>
      </dsp:txBody>
      <dsp:txXfrm>
        <a:off x="374592" y="1307387"/>
        <a:ext cx="1865039" cy="1119023"/>
      </dsp:txXfrm>
    </dsp:sp>
    <dsp:sp modelId="{0D68F146-65D5-4E3B-BD7C-6F9F6919C75C}">
      <dsp:nvSpPr>
        <dsp:cNvPr id="0" name=""/>
        <dsp:cNvSpPr/>
      </dsp:nvSpPr>
      <dsp:spPr>
        <a:xfrm>
          <a:off x="2426136" y="1307387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kern="1200" dirty="0">
              <a:solidFill>
                <a:schemeClr val="tx1"/>
              </a:solidFill>
            </a:rPr>
            <a:t>Fonctionne sur plusieurs espèces, populations cellulaires, récepteurs, sur des données expérimentales ou simulées</a:t>
          </a:r>
        </a:p>
      </dsp:txBody>
      <dsp:txXfrm>
        <a:off x="2426136" y="1307387"/>
        <a:ext cx="1865039" cy="1119023"/>
      </dsp:txXfrm>
    </dsp:sp>
    <dsp:sp modelId="{21DF508C-BF01-4736-95E7-0217C0C3DB6B}">
      <dsp:nvSpPr>
        <dsp:cNvPr id="0" name=""/>
        <dsp:cNvSpPr/>
      </dsp:nvSpPr>
      <dsp:spPr>
        <a:xfrm>
          <a:off x="4477680" y="1307387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kern="1200">
              <a:solidFill>
                <a:schemeClr val="tx1"/>
              </a:solidFill>
            </a:rPr>
            <a:t>Distinction entre caractéristiques spécifiques ou non-spécifiques à une cohorte</a:t>
          </a:r>
        </a:p>
      </dsp:txBody>
      <dsp:txXfrm>
        <a:off x="4477680" y="1307387"/>
        <a:ext cx="1865039" cy="1119023"/>
      </dsp:txXfrm>
    </dsp:sp>
    <dsp:sp modelId="{BA8927C7-8537-4448-ADD5-380176C12DE3}">
      <dsp:nvSpPr>
        <dsp:cNvPr id="0" name=""/>
        <dsp:cNvSpPr/>
      </dsp:nvSpPr>
      <dsp:spPr>
        <a:xfrm>
          <a:off x="6529223" y="1307387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kern="1200">
              <a:solidFill>
                <a:schemeClr val="tx1"/>
              </a:solidFill>
            </a:rPr>
            <a:t>Important pour les approches immunologiques comparatives</a:t>
          </a:r>
        </a:p>
      </dsp:txBody>
      <dsp:txXfrm>
        <a:off x="6529223" y="1307387"/>
        <a:ext cx="1865039" cy="1119023"/>
      </dsp:txXfrm>
    </dsp:sp>
    <dsp:sp modelId="{9591238D-BD2D-430F-A0B6-1F0B56EFFA1B}">
      <dsp:nvSpPr>
        <dsp:cNvPr id="0" name=""/>
        <dsp:cNvSpPr/>
      </dsp:nvSpPr>
      <dsp:spPr>
        <a:xfrm>
          <a:off x="8580767" y="1307387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kern="1200">
              <a:solidFill>
                <a:schemeClr val="tx1"/>
              </a:solidFill>
            </a:rPr>
            <a:t>Analyse d’une ou plusieurs caractéristiques</a:t>
          </a:r>
        </a:p>
      </dsp:txBody>
      <dsp:txXfrm>
        <a:off x="8580767" y="1307387"/>
        <a:ext cx="1865039" cy="1119023"/>
      </dsp:txXfrm>
    </dsp:sp>
    <dsp:sp modelId="{EFB99586-B081-41A2-B78A-B236C42E7683}">
      <dsp:nvSpPr>
        <dsp:cNvPr id="0" name=""/>
        <dsp:cNvSpPr/>
      </dsp:nvSpPr>
      <dsp:spPr>
        <a:xfrm>
          <a:off x="3451908" y="2612915"/>
          <a:ext cx="1865039" cy="1119023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kern="1200">
              <a:solidFill>
                <a:schemeClr val="tx1"/>
              </a:solidFill>
            </a:rPr>
            <a:t>Études comparatives à grande échelle</a:t>
          </a:r>
        </a:p>
      </dsp:txBody>
      <dsp:txXfrm>
        <a:off x="3451908" y="2612915"/>
        <a:ext cx="1865039" cy="1119023"/>
      </dsp:txXfrm>
    </dsp:sp>
    <dsp:sp modelId="{890268FB-A00E-4C27-A3E1-12EE26E8E9CF}">
      <dsp:nvSpPr>
        <dsp:cNvPr id="0" name=""/>
        <dsp:cNvSpPr/>
      </dsp:nvSpPr>
      <dsp:spPr>
        <a:xfrm>
          <a:off x="5503451" y="2612915"/>
          <a:ext cx="1865039" cy="1119023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0" kern="1200" dirty="0">
              <a:solidFill>
                <a:schemeClr val="tx1"/>
              </a:solidFill>
            </a:rPr>
            <a:t>Certaines maladies peuvent introduire des anomalies dans les répertoires, par contre, d’autres se traduisent par un répertoire comparativement normal -</a:t>
          </a:r>
        </a:p>
      </dsp:txBody>
      <dsp:txXfrm>
        <a:off x="5503451" y="2612915"/>
        <a:ext cx="1865039" cy="1119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D466-2995-41EB-99A2-9392BF4AA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D9C9B-F01C-4F45-B579-E0133288C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97E0B-4A67-45DC-984C-2693ED0A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EBBD6-1E09-4A19-A5D8-D92619B0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18FC3-68AA-4D96-995C-0D555FB3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7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BE2C-6588-4747-8807-03470293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C86D4-81E1-4C95-8065-C98C0EA66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992CB-4821-4D0D-9362-98135B61A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6EF7E-6AAC-48DB-BFEC-A2729D05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7767F-C612-4858-9478-A424F6A0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592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10C71-2E9C-47F0-BB15-D1B6AB9DD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E0AC3-26FD-4E44-A5C8-7D5000A9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B7840-CC64-4C05-BE8A-030E7743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4BA8F-B8C9-46C1-B6C3-167DAE73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0CCAB-99DC-4388-A54E-43481734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256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D93B-9D5E-4E53-A36D-37A72F03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7BECF-1143-405E-8477-7AC33D4DC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D5B11-2614-4494-B060-B2456062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5799-D562-4E3A-AF5F-4F4C570A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7788D-1E91-4EEC-ACA7-E0873F62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732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2C31-4AA7-4DE3-B244-65EB5487F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CDBFB-081D-4039-826F-5F6EFDECA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9F13B-DE44-4513-9B5A-11B9D2E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E3C55-F450-451D-9BD7-973B44C8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57DBD-010C-4B1A-9891-0EE11C6B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74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A4B0-0787-4B95-9FF2-689D771E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86506-2284-49FA-A360-134644B6E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7FE2A-344A-4A2A-A56B-5962DDCCE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0E167-9BE6-4287-B12B-B6E0DB3E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4E60B-0DD0-4598-8B1C-AB5FFDB0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F1869-2D72-4B6C-AB21-DCDD4BC4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76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E70C-35AC-4958-9002-C1FB80E0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79880-C993-4938-B3AD-56028CFC9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6FBC5-037D-4D58-956E-ECBD92506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71AD5A-B632-4510-A161-47540EEBA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12099-3B29-4D59-90DF-EF3438F98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D17D3-8A4B-436E-A516-BD0E4A78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6AFA87-5472-44EF-8D07-34436417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D986AD-4E01-48BB-B3AD-F01A6C89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796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2D08-160A-4F9E-99CC-29725A6F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D07E6-2D0B-4774-92F4-D8962223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425E0-87BC-47D5-817F-E678F569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9358B-1EB2-4D35-9B97-D2EE8C94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53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AEE14-4AC9-4A26-8538-E5EB3ED7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494B4-9DDA-4884-BD79-2E8F07E2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9E68E-D8C0-4643-9A5A-2025B7A2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30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BDDB-5AB2-4A0C-965A-48695539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A125-4BB5-4B7E-ABE4-09B80AD9F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D8F8E-15F0-4952-A586-ABA4DA9D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7A6D0-FFA5-468B-A813-2BA84198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75427-08FB-4854-A075-3C3ACF1D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180EA-C11B-40C0-9A41-16F6960B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4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A69D-27DF-4F4E-A350-1AFF0730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DBB76-5E89-4626-813E-35FD271A7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1D4D9-BA50-4DF2-AAD5-6F0B669E1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BA3E2-1646-4DC3-8700-39FDFDDE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F8751-370B-4C56-83E6-EDE51A02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861CC-281E-428E-A10B-5CF4DB89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845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9D7D5-2018-4B1E-A19C-D13F6B63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033E5-FD03-433F-A87C-427CCC0FD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734EE-739C-4732-8787-3C958B61F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80AFE-FBA0-460C-B84E-4237BBB941A6}" type="datetimeFigureOut">
              <a:rPr lang="fr-FR" smtClean="0"/>
              <a:t>27/04/2022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1843C-CB22-4476-89EE-20A8CEA1D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A6378-4C73-4ABC-89BB-5635904A7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C38C8-F1F4-4C00-A611-2EF77B1CEC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089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8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A7FB53-6313-491E-9886-0023601AB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/>
              <a:t>Reference-based comparison of adaptive immune receptor repertoires</a:t>
            </a:r>
            <a:endParaRPr lang="fr-FR" sz="2000" dirty="0"/>
          </a:p>
        </p:txBody>
      </p:sp>
      <p:sp>
        <p:nvSpPr>
          <p:cNvPr id="2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2F1435-8375-4363-B5EF-8C289100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s-ES" sz="1700" dirty="0"/>
              <a:t>Introduction</a:t>
            </a:r>
          </a:p>
          <a:p>
            <a:r>
              <a:rPr lang="fr-FR" sz="1700" dirty="0"/>
              <a:t>Méthode</a:t>
            </a:r>
          </a:p>
          <a:p>
            <a:r>
              <a:rPr lang="fr-FR" sz="1700" dirty="0"/>
              <a:t>Résultats</a:t>
            </a:r>
          </a:p>
          <a:p>
            <a:r>
              <a:rPr lang="fr-FR" sz="1700" dirty="0"/>
              <a:t>Discussion</a:t>
            </a:r>
          </a:p>
          <a:p>
            <a:pPr marL="0" indent="0">
              <a:buNone/>
            </a:pPr>
            <a:endParaRPr lang="fr-FR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232AF-093B-880E-E7BD-42F7982E2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9" b="-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8844B0-C17B-49FE-8E19-7D6D9BB49CFC}"/>
              </a:ext>
            </a:extLst>
          </p:cNvPr>
          <p:cNvSpPr/>
          <p:nvPr/>
        </p:nvSpPr>
        <p:spPr>
          <a:xfrm>
            <a:off x="7738376" y="2541417"/>
            <a:ext cx="1524000" cy="2529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82B77A-FD1B-4775-AFF6-E7B286841EC7}"/>
              </a:ext>
            </a:extLst>
          </p:cNvPr>
          <p:cNvSpPr/>
          <p:nvPr/>
        </p:nvSpPr>
        <p:spPr>
          <a:xfrm rot="5400000">
            <a:off x="7899278" y="-2014723"/>
            <a:ext cx="1524000" cy="6370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241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22A90C-8BAB-40DD-A014-4C12420D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Occurrence de k-</a:t>
            </a:r>
            <a:r>
              <a:rPr lang="en-US" sz="2800" dirty="0" err="1"/>
              <a:t>mer</a:t>
            </a:r>
            <a:r>
              <a:rPr lang="en-US" sz="2800" dirty="0"/>
              <a:t> vide</a:t>
            </a:r>
            <a:endParaRPr lang="fr-FR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26A75B-ED26-46C5-A7BE-62D392275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83" y="2252870"/>
            <a:ext cx="4133927" cy="35602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/>
              <a:t>La </a:t>
            </a:r>
            <a:r>
              <a:rPr lang="es-ES" sz="1800" dirty="0" err="1"/>
              <a:t>distribution</a:t>
            </a:r>
            <a:r>
              <a:rPr lang="es-ES" sz="1800" dirty="0"/>
              <a:t> de la </a:t>
            </a:r>
            <a:r>
              <a:rPr lang="es-ES" sz="1800" dirty="0" err="1"/>
              <a:t>fréquence</a:t>
            </a:r>
            <a:r>
              <a:rPr lang="es-ES" sz="1800" dirty="0"/>
              <a:t> des acides </a:t>
            </a:r>
            <a:r>
              <a:rPr lang="es-ES" sz="1800" dirty="0" err="1"/>
              <a:t>aminés</a:t>
            </a:r>
            <a:r>
              <a:rPr lang="es-ES" sz="1800" dirty="0"/>
              <a:t> </a:t>
            </a:r>
            <a:r>
              <a:rPr lang="es-ES" sz="1800" dirty="0" err="1"/>
              <a:t>contient</a:t>
            </a:r>
            <a:r>
              <a:rPr lang="es-ES" sz="1800" dirty="0"/>
              <a:t> des </a:t>
            </a:r>
            <a:r>
              <a:rPr lang="es-ES" sz="1800" dirty="0" err="1"/>
              <a:t>informations</a:t>
            </a:r>
            <a:r>
              <a:rPr lang="es-ES" sz="1800" dirty="0"/>
              <a:t> </a:t>
            </a:r>
            <a:r>
              <a:rPr lang="es-ES" sz="1800" dirty="0" err="1"/>
              <a:t>positionnels</a:t>
            </a:r>
            <a:r>
              <a:rPr lang="es-ES" sz="1800" dirty="0"/>
              <a:t>, </a:t>
            </a:r>
            <a:r>
              <a:rPr lang="es-ES" sz="1800" dirty="0" err="1"/>
              <a:t>alors</a:t>
            </a:r>
            <a:r>
              <a:rPr lang="es-ES" sz="1800" dirty="0"/>
              <a:t> que </a:t>
            </a:r>
            <a:r>
              <a:rPr lang="es-ES" sz="1800" dirty="0" err="1"/>
              <a:t>l’occurrence</a:t>
            </a:r>
            <a:r>
              <a:rPr lang="es-ES" sz="1800" dirty="0"/>
              <a:t> des k-</a:t>
            </a:r>
            <a:r>
              <a:rPr lang="es-ES" sz="1800" dirty="0" err="1"/>
              <a:t>mers</a:t>
            </a:r>
            <a:r>
              <a:rPr lang="es-ES" sz="1800" dirty="0"/>
              <a:t> </a:t>
            </a:r>
            <a:r>
              <a:rPr lang="es-ES" sz="1800" dirty="0" err="1"/>
              <a:t>gappés</a:t>
            </a:r>
            <a:r>
              <a:rPr lang="es-ES" sz="1800" dirty="0"/>
              <a:t> </a:t>
            </a:r>
            <a:r>
              <a:rPr lang="es-ES" sz="1800" dirty="0" err="1"/>
              <a:t>représente</a:t>
            </a:r>
            <a:r>
              <a:rPr lang="es-ES" sz="1800" dirty="0"/>
              <a:t> des </a:t>
            </a:r>
            <a:r>
              <a:rPr lang="es-ES" sz="1800" dirty="0" err="1"/>
              <a:t>informations</a:t>
            </a:r>
            <a:r>
              <a:rPr lang="es-ES" sz="1800" dirty="0"/>
              <a:t> </a:t>
            </a:r>
            <a:r>
              <a:rPr lang="es-ES" sz="1800" dirty="0" err="1"/>
              <a:t>séquentielles</a:t>
            </a:r>
            <a:r>
              <a:rPr lang="es-ES" sz="1800" dirty="0"/>
              <a:t> à </a:t>
            </a:r>
            <a:r>
              <a:rPr lang="es-ES" sz="1800" dirty="0" err="1"/>
              <a:t>courte</a:t>
            </a:r>
            <a:r>
              <a:rPr lang="es-ES" sz="1800" dirty="0"/>
              <a:t> et longue </a:t>
            </a:r>
            <a:r>
              <a:rPr lang="es-ES" sz="1800" dirty="0" err="1"/>
              <a:t>portée</a:t>
            </a:r>
            <a:r>
              <a:rPr lang="es-ES" sz="1800" dirty="0"/>
              <a:t> </a:t>
            </a:r>
            <a:r>
              <a:rPr lang="es-ES" sz="1800" dirty="0" err="1"/>
              <a:t>codées</a:t>
            </a:r>
            <a:r>
              <a:rPr lang="es-ES" sz="1800" dirty="0"/>
              <a:t> </a:t>
            </a:r>
            <a:r>
              <a:rPr lang="es-ES" sz="1800" dirty="0" err="1"/>
              <a:t>dans</a:t>
            </a:r>
            <a:r>
              <a:rPr lang="es-ES" sz="1800" dirty="0"/>
              <a:t> le </a:t>
            </a:r>
            <a:r>
              <a:rPr lang="es-ES" sz="1800" dirty="0" err="1"/>
              <a:t>répertoire</a:t>
            </a:r>
            <a:r>
              <a:rPr lang="es-ES" sz="1800" dirty="0"/>
              <a:t>.</a:t>
            </a:r>
          </a:p>
          <a:p>
            <a:pPr marL="0" indent="0" algn="just">
              <a:buNone/>
            </a:pPr>
            <a:r>
              <a:rPr lang="es-ES" sz="1800" dirty="0" err="1"/>
              <a:t>Ils</a:t>
            </a:r>
            <a:r>
              <a:rPr lang="es-ES" sz="1800" dirty="0"/>
              <a:t> </a:t>
            </a:r>
            <a:r>
              <a:rPr lang="es-ES" sz="1800" dirty="0" err="1"/>
              <a:t>ont</a:t>
            </a:r>
            <a:r>
              <a:rPr lang="es-ES" sz="1800" dirty="0"/>
              <a:t> </a:t>
            </a:r>
            <a:r>
              <a:rPr lang="es-ES" sz="1800" dirty="0" err="1"/>
              <a:t>choisi</a:t>
            </a:r>
            <a:r>
              <a:rPr lang="es-ES" sz="1800" dirty="0"/>
              <a:t> des </a:t>
            </a:r>
            <a:r>
              <a:rPr lang="es-ES" sz="1800" dirty="0" err="1"/>
              <a:t>triplets</a:t>
            </a:r>
            <a:r>
              <a:rPr lang="es-ES" sz="1800" dirty="0"/>
              <a:t> parce </a:t>
            </a:r>
            <a:r>
              <a:rPr lang="es-ES" sz="1800" dirty="0" err="1"/>
              <a:t>uqe</a:t>
            </a:r>
            <a:r>
              <a:rPr lang="es-ES" sz="1800" dirty="0"/>
              <a:t> </a:t>
            </a:r>
            <a:r>
              <a:rPr lang="es-ES" sz="1800" dirty="0" err="1"/>
              <a:t>ça</a:t>
            </a:r>
            <a:r>
              <a:rPr lang="es-ES" sz="1800" dirty="0"/>
              <a:t> </a:t>
            </a:r>
            <a:r>
              <a:rPr lang="es-ES" sz="1800" dirty="0" err="1"/>
              <a:t>conduise</a:t>
            </a:r>
            <a:r>
              <a:rPr lang="es-ES" sz="1800" dirty="0"/>
              <a:t> à un </a:t>
            </a:r>
            <a:r>
              <a:rPr lang="es-ES" sz="1800" dirty="0" err="1"/>
              <a:t>encodage</a:t>
            </a:r>
            <a:r>
              <a:rPr lang="es-ES" sz="1800" dirty="0"/>
              <a:t> </a:t>
            </a:r>
            <a:r>
              <a:rPr lang="es-ES" sz="1800" dirty="0" err="1"/>
              <a:t>suffisant</a:t>
            </a:r>
            <a:r>
              <a:rPr lang="es-ES" sz="1800" dirty="0"/>
              <a:t> </a:t>
            </a:r>
            <a:r>
              <a:rPr lang="es-ES" sz="1800" dirty="0" err="1"/>
              <a:t>pour</a:t>
            </a:r>
            <a:r>
              <a:rPr lang="es-ES" sz="1800" dirty="0"/>
              <a:t> la </a:t>
            </a:r>
            <a:r>
              <a:rPr lang="es-ES" sz="1800" dirty="0" err="1"/>
              <a:t>classification</a:t>
            </a:r>
            <a:r>
              <a:rPr lang="es-ES" sz="1800" dirty="0"/>
              <a:t> des </a:t>
            </a:r>
            <a:r>
              <a:rPr lang="es-ES" sz="1800" dirty="0" err="1"/>
              <a:t>séquances</a:t>
            </a:r>
            <a:r>
              <a:rPr lang="es-ES" sz="1800" dirty="0"/>
              <a:t>.</a:t>
            </a:r>
          </a:p>
          <a:p>
            <a:pPr marL="0" indent="0" algn="just">
              <a:buNone/>
            </a:pPr>
            <a:r>
              <a:rPr lang="es-ES" sz="1800" dirty="0" err="1"/>
              <a:t>Ils</a:t>
            </a:r>
            <a:r>
              <a:rPr lang="es-ES" sz="1800" dirty="0"/>
              <a:t> </a:t>
            </a:r>
            <a:r>
              <a:rPr lang="es-ES" sz="1800" dirty="0" err="1"/>
              <a:t>ont</a:t>
            </a:r>
            <a:r>
              <a:rPr lang="es-ES" sz="1800" dirty="0"/>
              <a:t> </a:t>
            </a:r>
            <a:r>
              <a:rPr lang="es-ES" sz="1800" dirty="0" err="1"/>
              <a:t>mésurer</a:t>
            </a:r>
            <a:r>
              <a:rPr lang="es-ES" sz="1800" dirty="0"/>
              <a:t> </a:t>
            </a:r>
            <a:r>
              <a:rPr lang="es-ES" sz="1800" dirty="0" err="1"/>
              <a:t>l’occurance</a:t>
            </a:r>
            <a:r>
              <a:rPr lang="es-ES" sz="1800" dirty="0"/>
              <a:t> de k-</a:t>
            </a:r>
            <a:r>
              <a:rPr lang="es-ES" sz="1800" dirty="0" err="1"/>
              <a:t>mer</a:t>
            </a:r>
            <a:r>
              <a:rPr lang="es-ES" sz="1800" dirty="0"/>
              <a:t> </a:t>
            </a:r>
            <a:r>
              <a:rPr lang="es-ES" sz="1800" dirty="0" err="1"/>
              <a:t>vide</a:t>
            </a:r>
            <a:r>
              <a:rPr lang="es-ES" sz="1800" dirty="0"/>
              <a:t> sur </a:t>
            </a:r>
            <a:r>
              <a:rPr lang="es-ES" sz="1800" dirty="0" err="1"/>
              <a:t>toutes</a:t>
            </a:r>
            <a:r>
              <a:rPr lang="es-ES" sz="1800" dirty="0"/>
              <a:t> les </a:t>
            </a:r>
            <a:r>
              <a:rPr lang="es-ES" sz="1800" dirty="0" err="1"/>
              <a:t>séquences</a:t>
            </a:r>
            <a:r>
              <a:rPr lang="es-ES" sz="1800" dirty="0"/>
              <a:t> CDR3 </a:t>
            </a:r>
            <a:r>
              <a:rPr lang="es-ES" sz="1800" dirty="0" err="1"/>
              <a:t>d’un</a:t>
            </a:r>
            <a:r>
              <a:rPr lang="es-ES" sz="1800" dirty="0"/>
              <a:t> </a:t>
            </a:r>
            <a:r>
              <a:rPr lang="es-ES" sz="1800" dirty="0" err="1"/>
              <a:t>répertoire</a:t>
            </a:r>
            <a:r>
              <a:rPr lang="es-ES" sz="1800" dirty="0"/>
              <a:t> et </a:t>
            </a:r>
            <a:r>
              <a:rPr lang="es-ES" sz="1800" dirty="0" err="1"/>
              <a:t>correlé</a:t>
            </a:r>
            <a:r>
              <a:rPr lang="es-ES" sz="1800" dirty="0"/>
              <a:t> les </a:t>
            </a:r>
            <a:r>
              <a:rPr lang="es-ES" sz="1800" dirty="0" err="1"/>
              <a:t>distributions</a:t>
            </a:r>
            <a:r>
              <a:rPr lang="es-ES" sz="1800" dirty="0"/>
              <a:t> </a:t>
            </a:r>
            <a:r>
              <a:rPr lang="es-ES" sz="1800" dirty="0" err="1"/>
              <a:t>résultantes</a:t>
            </a:r>
            <a:r>
              <a:rPr lang="es-ES" sz="1800" dirty="0"/>
              <a:t> entre les paire de </a:t>
            </a:r>
            <a:r>
              <a:rPr lang="es-ES" sz="1800" dirty="0" err="1"/>
              <a:t>répertoires</a:t>
            </a:r>
            <a:endParaRPr lang="fr-FR" sz="1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C055ED-A1C1-4922-B9BF-9399BCE96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1" y="630936"/>
            <a:ext cx="3723230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B01A95-FFAC-4B57-A321-F07B4277CADE}"/>
              </a:ext>
            </a:extLst>
          </p:cNvPr>
          <p:cNvSpPr/>
          <p:nvPr/>
        </p:nvSpPr>
        <p:spPr>
          <a:xfrm>
            <a:off x="409575" y="633619"/>
            <a:ext cx="11308841" cy="5495925"/>
          </a:xfrm>
          <a:prstGeom prst="rect">
            <a:avLst/>
          </a:prstGeom>
          <a:noFill/>
          <a:ln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0C35B-B771-4500-B297-F3356B5EC912}"/>
              </a:ext>
            </a:extLst>
          </p:cNvPr>
          <p:cNvSpPr/>
          <p:nvPr/>
        </p:nvSpPr>
        <p:spPr>
          <a:xfrm>
            <a:off x="351153" y="1171300"/>
            <a:ext cx="128016" cy="704088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91BFD59-AC10-4BE6-B25F-A7AC0EA60187}"/>
              </a:ext>
            </a:extLst>
          </p:cNvPr>
          <p:cNvCxnSpPr>
            <a:cxnSpLocks/>
          </p:cNvCxnSpPr>
          <p:nvPr/>
        </p:nvCxnSpPr>
        <p:spPr>
          <a:xfrm>
            <a:off x="877459" y="2007741"/>
            <a:ext cx="10281772" cy="0"/>
          </a:xfrm>
          <a:prstGeom prst="line">
            <a:avLst/>
          </a:prstGeom>
          <a:ln>
            <a:solidFill>
              <a:srgbClr val="D5D5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65C90-E575-4837-B22A-01945AF0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10473294" cy="1106424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/>
              <a:t>Intégration</a:t>
            </a:r>
            <a:r>
              <a:rPr lang="en-US" sz="2400" dirty="0"/>
              <a:t> du transcriptome</a:t>
            </a:r>
            <a:endParaRPr lang="fr-FR" sz="2400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46DE5383-2085-42BA-ACC5-D9059B6AF4EA}"/>
              </a:ext>
            </a:extLst>
          </p:cNvPr>
          <p:cNvSpPr txBox="1">
            <a:spLocks/>
          </p:cNvSpPr>
          <p:nvPr/>
        </p:nvSpPr>
        <p:spPr>
          <a:xfrm>
            <a:off x="877459" y="2249481"/>
            <a:ext cx="10437082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/>
              <a:t>Afin de conserver les genes les plus </a:t>
            </a:r>
            <a:r>
              <a:rPr lang="en-US" sz="1800" dirty="0" err="1"/>
              <a:t>informatifs</a:t>
            </a:r>
            <a:r>
              <a:rPr lang="en-US" sz="1800" dirty="0"/>
              <a:t> </a:t>
            </a:r>
            <a:r>
              <a:rPr lang="en-US" sz="1800" dirty="0" err="1"/>
              <a:t>parmi</a:t>
            </a:r>
            <a:r>
              <a:rPr lang="en-US" sz="1800" dirty="0"/>
              <a:t> les genes </a:t>
            </a:r>
            <a:r>
              <a:rPr lang="en-US" sz="1800" dirty="0" err="1"/>
              <a:t>obtenus</a:t>
            </a:r>
            <a:r>
              <a:rPr lang="en-US" sz="1800" dirty="0"/>
              <a:t> dans </a:t>
            </a:r>
            <a:r>
              <a:rPr lang="en-US" sz="1800" dirty="0" err="1"/>
              <a:t>une</a:t>
            </a:r>
            <a:r>
              <a:rPr lang="en-US" sz="1800" dirty="0"/>
              <a:t> experience de transcriptome.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 err="1"/>
              <a:t>ImmuneREF</a:t>
            </a:r>
            <a:r>
              <a:rPr lang="en-US" sz="1800" dirty="0"/>
              <a:t> </a:t>
            </a:r>
            <a:r>
              <a:rPr lang="en-US" sz="1800" dirty="0" err="1"/>
              <a:t>calcule</a:t>
            </a:r>
            <a:r>
              <a:rPr lang="en-US" sz="1800" dirty="0"/>
              <a:t> le SD par gene,  et </a:t>
            </a:r>
            <a:r>
              <a:rPr lang="en-US" sz="1800" dirty="0" err="1"/>
              <a:t>tous</a:t>
            </a:r>
            <a:r>
              <a:rPr lang="en-US" sz="1800" dirty="0"/>
              <a:t> les genes qui </a:t>
            </a:r>
            <a:r>
              <a:rPr lang="en-US" sz="1800" dirty="0" err="1"/>
              <a:t>ont</a:t>
            </a:r>
            <a:r>
              <a:rPr lang="en-US" sz="1800" dirty="0"/>
              <a:t> un SD &gt; 1 </a:t>
            </a:r>
            <a:r>
              <a:rPr lang="en-US" sz="1800" dirty="0" err="1"/>
              <a:t>sont</a:t>
            </a:r>
            <a:r>
              <a:rPr lang="en-US" sz="1800" dirty="0"/>
              <a:t> </a:t>
            </a:r>
            <a:r>
              <a:rPr lang="en-US" sz="1800" dirty="0" err="1"/>
              <a:t>préservés</a:t>
            </a:r>
            <a:r>
              <a:rPr lang="en-US" sz="1800" dirty="0"/>
              <a:t> pour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analyse</a:t>
            </a:r>
            <a:r>
              <a:rPr lang="en-US" sz="1800" dirty="0"/>
              <a:t> </a:t>
            </a:r>
            <a:r>
              <a:rPr lang="en-US" sz="1800" dirty="0" err="1"/>
              <a:t>ultérieue</a:t>
            </a:r>
            <a:r>
              <a:rPr lang="en-US" sz="1800" dirty="0"/>
              <a:t>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645542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0792F1-3AFB-4337-A368-63627A8D92BF}"/>
              </a:ext>
            </a:extLst>
          </p:cNvPr>
          <p:cNvSpPr txBox="1"/>
          <p:nvPr/>
        </p:nvSpPr>
        <p:spPr>
          <a:xfrm>
            <a:off x="378282" y="1892832"/>
            <a:ext cx="3282039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Calcul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des similitudes de repertoire par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caractéristique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similitude des repertoires: condensation des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caractéristiques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dans un reseau composite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0183A69-D070-440F-92C1-27DAC022D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999" b="-3"/>
          <a:stretch/>
        </p:blipFill>
        <p:spPr>
          <a:xfrm>
            <a:off x="5153980" y="467208"/>
            <a:ext cx="5922643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7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0792F1-3AFB-4337-A368-63627A8D92BF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Information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mutuelle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12FBB98-8421-4952-A1DB-A38F1DE2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558" y="2122748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Mesure</a:t>
            </a:r>
            <a:r>
              <a:rPr lang="en-US" sz="2000" dirty="0"/>
              <a:t> qui </a:t>
            </a:r>
            <a:r>
              <a:rPr lang="en-US" sz="2000" dirty="0" err="1"/>
              <a:t>quantifie</a:t>
            </a:r>
            <a:r>
              <a:rPr lang="en-US" sz="2000" dirty="0"/>
              <a:t> dans quelle </a:t>
            </a:r>
            <a:r>
              <a:rPr lang="en-US" sz="2000" dirty="0" err="1"/>
              <a:t>mesure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variable </a:t>
            </a:r>
            <a:r>
              <a:rPr lang="en-US" sz="2000" dirty="0" err="1"/>
              <a:t>aléatoire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explique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autre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 err="1"/>
              <a:t>Quand</a:t>
            </a:r>
            <a:r>
              <a:rPr lang="en-US" sz="2000" dirty="0"/>
              <a:t> on calculi </a:t>
            </a:r>
            <a:r>
              <a:rPr lang="en-US" sz="2000" dirty="0" err="1"/>
              <a:t>l’information</a:t>
            </a:r>
            <a:r>
              <a:rPr lang="en-US" sz="2000" dirty="0"/>
              <a:t> </a:t>
            </a:r>
            <a:r>
              <a:rPr lang="en-US" sz="2000" dirty="0" err="1"/>
              <a:t>mutuelle</a:t>
            </a:r>
            <a:r>
              <a:rPr lang="en-US" sz="2000" dirty="0"/>
              <a:t> (</a:t>
            </a:r>
            <a:r>
              <a:rPr lang="en-US" sz="2000" dirty="0" err="1"/>
              <a:t>ou</a:t>
            </a:r>
            <a:r>
              <a:rPr lang="en-US" sz="2000" dirty="0"/>
              <a:t> redundance) on </a:t>
            </a:r>
            <a:r>
              <a:rPr lang="en-US" sz="2000" dirty="0" err="1"/>
              <a:t>peut</a:t>
            </a:r>
            <a:r>
              <a:rPr lang="en-US" sz="2000" dirty="0"/>
              <a:t> </a:t>
            </a:r>
            <a:r>
              <a:rPr lang="en-US" sz="2000" dirty="0" err="1"/>
              <a:t>avoir</a:t>
            </a:r>
            <a:r>
              <a:rPr lang="en-US" sz="2000" dirty="0"/>
              <a:t> deux </a:t>
            </a:r>
            <a:r>
              <a:rPr lang="en-US" sz="2000" dirty="0" err="1"/>
              <a:t>resultats</a:t>
            </a:r>
            <a:r>
              <a:rPr lang="en-US" sz="2000" dirty="0"/>
              <a:t>:</a:t>
            </a:r>
          </a:p>
          <a:p>
            <a:pPr algn="just"/>
            <a:r>
              <a:rPr lang="en-US" sz="2000" dirty="0" err="1"/>
              <a:t>Redondance</a:t>
            </a:r>
            <a:r>
              <a:rPr lang="en-US" sz="2000" dirty="0"/>
              <a:t> </a:t>
            </a:r>
            <a:r>
              <a:rPr lang="en-US" sz="2000" dirty="0" err="1"/>
              <a:t>nulle</a:t>
            </a:r>
            <a:r>
              <a:rPr lang="en-US" sz="2000" dirty="0"/>
              <a:t> </a:t>
            </a:r>
            <a:r>
              <a:rPr lang="en-US" sz="2000" dirty="0" err="1"/>
              <a:t>lorsque</a:t>
            </a:r>
            <a:r>
              <a:rPr lang="en-US" sz="2000" dirty="0"/>
              <a:t> les deux variables </a:t>
            </a:r>
            <a:r>
              <a:rPr lang="en-US" sz="2000" dirty="0" err="1"/>
              <a:t>sont</a:t>
            </a:r>
            <a:r>
              <a:rPr lang="en-US" sz="2000" dirty="0"/>
              <a:t> </a:t>
            </a:r>
            <a:r>
              <a:rPr lang="en-US" sz="2000" dirty="0" err="1"/>
              <a:t>indépendantes</a:t>
            </a:r>
            <a:endParaRPr lang="en-US" sz="2000" dirty="0"/>
          </a:p>
          <a:p>
            <a:pPr algn="just"/>
            <a:r>
              <a:rPr lang="en-US" sz="2000" dirty="0" err="1"/>
              <a:t>Maximale</a:t>
            </a:r>
            <a:r>
              <a:rPr lang="en-US" sz="2000" dirty="0"/>
              <a:t> </a:t>
            </a:r>
            <a:r>
              <a:rPr lang="en-US" sz="2000" dirty="0" err="1"/>
              <a:t>lorsque</a:t>
            </a:r>
            <a:r>
              <a:rPr lang="en-US" sz="2000" dirty="0"/>
              <a:t> la </a:t>
            </a:r>
            <a:r>
              <a:rPr lang="en-US" sz="2000" dirty="0" err="1"/>
              <a:t>connaissance</a:t>
            </a:r>
            <a:r>
              <a:rPr lang="en-US" sz="2000" dirty="0"/>
              <a:t> </a:t>
            </a:r>
            <a:r>
              <a:rPr lang="en-US" sz="2000" dirty="0" err="1"/>
              <a:t>d’une</a:t>
            </a:r>
            <a:r>
              <a:rPr lang="en-US" sz="2000" dirty="0"/>
              <a:t> des variables </a:t>
            </a:r>
            <a:r>
              <a:rPr lang="en-US" sz="2000" dirty="0" err="1"/>
              <a:t>devient</a:t>
            </a:r>
            <a:r>
              <a:rPr lang="en-US" sz="2000" dirty="0"/>
              <a:t> </a:t>
            </a:r>
            <a:r>
              <a:rPr lang="en-US" sz="2000" dirty="0" err="1"/>
              <a:t>redondante</a:t>
            </a:r>
            <a:r>
              <a:rPr lang="en-US" sz="2000" dirty="0"/>
              <a:t> de </a:t>
            </a:r>
            <a:r>
              <a:rPr lang="en-US" sz="2000" dirty="0" err="1"/>
              <a:t>l’autre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3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612FBB98-8421-4952-A1DB-A38F1DE2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656" y="3780574"/>
            <a:ext cx="5619862" cy="23539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000" dirty="0" err="1"/>
              <a:t>Ils</a:t>
            </a:r>
            <a:r>
              <a:rPr lang="en-US" sz="2000" dirty="0"/>
              <a:t> </a:t>
            </a:r>
            <a:r>
              <a:rPr lang="en-US" sz="2000" dirty="0" err="1"/>
              <a:t>ont</a:t>
            </a:r>
            <a:r>
              <a:rPr lang="en-US" sz="2000" dirty="0"/>
              <a:t> </a:t>
            </a:r>
            <a:r>
              <a:rPr lang="en-US" sz="2000" dirty="0" err="1"/>
              <a:t>évalué</a:t>
            </a:r>
            <a:r>
              <a:rPr lang="en-US" sz="2000" dirty="0"/>
              <a:t> la variation de </a:t>
            </a:r>
            <a:r>
              <a:rPr lang="en-US" sz="2000" dirty="0" err="1"/>
              <a:t>l’information</a:t>
            </a:r>
            <a:r>
              <a:rPr lang="en-US" sz="2000" dirty="0"/>
              <a:t> </a:t>
            </a:r>
            <a:r>
              <a:rPr lang="en-US" sz="2000" dirty="0" err="1"/>
              <a:t>mutuelle</a:t>
            </a:r>
            <a:r>
              <a:rPr lang="en-US" sz="2000" dirty="0"/>
              <a:t> entre les </a:t>
            </a:r>
            <a:r>
              <a:rPr lang="en-US" sz="2000" dirty="0" err="1"/>
              <a:t>caractéristiques</a:t>
            </a:r>
            <a:r>
              <a:rPr lang="en-US" sz="2000" dirty="0"/>
              <a:t> </a:t>
            </a:r>
            <a:r>
              <a:rPr lang="en-US" sz="2000" dirty="0" err="1"/>
              <a:t>ajoutées</a:t>
            </a:r>
            <a:r>
              <a:rPr lang="en-US" sz="2000" dirty="0"/>
              <a:t> </a:t>
            </a:r>
            <a:r>
              <a:rPr lang="en-US" sz="2000" dirty="0" err="1"/>
              <a:t>ultérieurement</a:t>
            </a:r>
            <a:r>
              <a:rPr lang="en-US" sz="2000" dirty="0"/>
              <a:t>. Les </a:t>
            </a:r>
            <a:r>
              <a:rPr lang="en-US" sz="2000" dirty="0" err="1"/>
              <a:t>caractéristiques</a:t>
            </a:r>
            <a:r>
              <a:rPr lang="en-US" sz="2000" dirty="0"/>
              <a:t> </a:t>
            </a:r>
            <a:r>
              <a:rPr lang="en-US" sz="2000" dirty="0" err="1"/>
              <a:t>ont</a:t>
            </a:r>
            <a:r>
              <a:rPr lang="en-US" sz="2000" dirty="0"/>
              <a:t> </a:t>
            </a:r>
            <a:r>
              <a:rPr lang="en-US" sz="2000" dirty="0" err="1"/>
              <a:t>été</a:t>
            </a:r>
            <a:r>
              <a:rPr lang="en-US" sz="2000" dirty="0"/>
              <a:t> </a:t>
            </a:r>
            <a:r>
              <a:rPr lang="en-US" sz="2000" dirty="0" err="1"/>
              <a:t>ajoutées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par </a:t>
            </a:r>
            <a:r>
              <a:rPr lang="en-US" sz="2000" dirty="0" err="1"/>
              <a:t>une</a:t>
            </a:r>
            <a:r>
              <a:rPr lang="en-US" sz="2000" dirty="0"/>
              <a:t>.</a:t>
            </a:r>
          </a:p>
          <a:p>
            <a:pPr marL="0" indent="0" algn="just">
              <a:buNone/>
            </a:pPr>
            <a:r>
              <a:rPr lang="en-US" sz="2000" dirty="0" err="1"/>
              <a:t>Ils</a:t>
            </a:r>
            <a:r>
              <a:rPr lang="en-US" sz="2000" dirty="0"/>
              <a:t> </a:t>
            </a:r>
            <a:r>
              <a:rPr lang="en-US" sz="2000" dirty="0" err="1"/>
              <a:t>ont</a:t>
            </a:r>
            <a:r>
              <a:rPr lang="en-US" sz="2000" dirty="0"/>
              <a:t> </a:t>
            </a:r>
            <a:r>
              <a:rPr lang="en-US" sz="2000" dirty="0" err="1"/>
              <a:t>calculé</a:t>
            </a:r>
            <a:r>
              <a:rPr lang="en-US" sz="2000" dirty="0"/>
              <a:t> la redundance sur </a:t>
            </a:r>
            <a:r>
              <a:rPr lang="en-US" sz="2000" dirty="0" err="1"/>
              <a:t>toutes</a:t>
            </a:r>
            <a:r>
              <a:rPr lang="en-US" sz="2000" dirty="0"/>
              <a:t> les </a:t>
            </a:r>
            <a:r>
              <a:rPr lang="en-US" sz="2000" dirty="0" err="1"/>
              <a:t>caleurs</a:t>
            </a:r>
            <a:r>
              <a:rPr lang="en-US" sz="2000" dirty="0"/>
              <a:t> de la </a:t>
            </a:r>
            <a:r>
              <a:rPr lang="en-US" sz="2000" dirty="0" err="1"/>
              <a:t>matrice</a:t>
            </a:r>
            <a:r>
              <a:rPr lang="en-US" sz="2000" dirty="0"/>
              <a:t> de </a:t>
            </a:r>
            <a:r>
              <a:rPr lang="en-US" sz="2000" dirty="0" err="1"/>
              <a:t>similarité</a:t>
            </a:r>
            <a:r>
              <a:rPr lang="en-US" sz="2000" dirty="0"/>
              <a:t>, </a:t>
            </a:r>
            <a:r>
              <a:rPr lang="en-US" sz="2000" dirty="0" err="1"/>
              <a:t>sauve</a:t>
            </a:r>
            <a:r>
              <a:rPr lang="en-US" sz="2000" dirty="0"/>
              <a:t> la </a:t>
            </a:r>
            <a:r>
              <a:rPr lang="en-US" sz="2000" dirty="0" err="1"/>
              <a:t>diversité</a:t>
            </a:r>
            <a:r>
              <a:rPr lang="en-US" sz="2000" dirty="0"/>
              <a:t>, qui a </a:t>
            </a:r>
            <a:r>
              <a:rPr lang="en-US" sz="2000" dirty="0" err="1"/>
              <a:t>été</a:t>
            </a:r>
            <a:r>
              <a:rPr lang="en-US" sz="2000" dirty="0"/>
              <a:t> </a:t>
            </a:r>
            <a:r>
              <a:rPr lang="en-US" sz="2000" dirty="0" err="1"/>
              <a:t>fixée</a:t>
            </a:r>
            <a:r>
              <a:rPr lang="en-US" sz="2000" dirty="0"/>
              <a:t> à zero par definition (</a:t>
            </a:r>
            <a:r>
              <a:rPr lang="en-US" sz="2000" dirty="0" err="1"/>
              <a:t>similarité</a:t>
            </a:r>
            <a:r>
              <a:rPr lang="en-US" sz="2000" dirty="0"/>
              <a:t> entre les repertoire de </a:t>
            </a:r>
            <a:r>
              <a:rPr lang="en-US" sz="2000" dirty="0" err="1"/>
              <a:t>différentes</a:t>
            </a:r>
            <a:r>
              <a:rPr lang="en-US" sz="2000" dirty="0"/>
              <a:t> </a:t>
            </a:r>
            <a:r>
              <a:rPr lang="en-US" sz="2000" dirty="0" err="1"/>
              <a:t>espèces</a:t>
            </a:r>
            <a:r>
              <a:rPr lang="en-US" sz="2000" dirty="0"/>
              <a:t>/</a:t>
            </a:r>
            <a:r>
              <a:rPr lang="en-US" sz="2000" dirty="0" err="1"/>
              <a:t>récepteurs</a:t>
            </a:r>
            <a:r>
              <a:rPr lang="en-US" sz="2000" dirty="0"/>
              <a:t>).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AE811D7-F6DA-40F5-8898-CBD86C894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67" t="51563" r="-884" b="-419"/>
          <a:stretch/>
        </p:blipFill>
        <p:spPr>
          <a:xfrm>
            <a:off x="1663985" y="562958"/>
            <a:ext cx="4170530" cy="26546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0792F1-3AFB-4337-A368-63627A8D92BF}"/>
              </a:ext>
            </a:extLst>
          </p:cNvPr>
          <p:cNvSpPr txBox="1"/>
          <p:nvPr/>
        </p:nvSpPr>
        <p:spPr>
          <a:xfrm>
            <a:off x="8427738" y="2378687"/>
            <a:ext cx="3483710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Quantification de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l’information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mutuelle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entre des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ensambles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caractéristiques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répertoire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3845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0792F1-3AFB-4337-A368-63627A8D92BF}"/>
              </a:ext>
            </a:extLst>
          </p:cNvPr>
          <p:cNvSpPr txBox="1"/>
          <p:nvPr/>
        </p:nvSpPr>
        <p:spPr>
          <a:xfrm>
            <a:off x="354105" y="2961925"/>
            <a:ext cx="3282039" cy="951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Similitude du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répetoire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local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B7B27D-D8F0-42EC-BD4A-9CDB36745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48622" r="54494" b="2522"/>
          <a:stretch/>
        </p:blipFill>
        <p:spPr>
          <a:xfrm>
            <a:off x="6758005" y="478712"/>
            <a:ext cx="3406927" cy="265465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76000D0-61C7-493D-BC83-30CEB180F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454" y="3724631"/>
            <a:ext cx="5315189" cy="235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Donne le ratio de la force du </a:t>
            </a:r>
            <a:r>
              <a:rPr lang="en-US" sz="2000" dirty="0" err="1"/>
              <a:t>noeud</a:t>
            </a:r>
            <a:r>
              <a:rPr lang="en-US" sz="2000" dirty="0"/>
              <a:t> qui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connecté</a:t>
            </a:r>
            <a:r>
              <a:rPr lang="en-US" sz="2000" dirty="0"/>
              <a:t> à </a:t>
            </a:r>
            <a:r>
              <a:rPr lang="en-US" sz="2000" dirty="0" err="1"/>
              <a:t>chaque</a:t>
            </a:r>
            <a:r>
              <a:rPr lang="en-US" sz="2000" dirty="0"/>
              <a:t> repertoire dans un sous-</a:t>
            </a:r>
            <a:r>
              <a:rPr lang="en-US" sz="2000" dirty="0" err="1"/>
              <a:t>graphe</a:t>
            </a:r>
            <a:r>
              <a:rPr lang="en-US" sz="2000" dirty="0"/>
              <a:t> et </a:t>
            </a:r>
            <a:r>
              <a:rPr lang="en-US" sz="2000" dirty="0" err="1"/>
              <a:t>permet</a:t>
            </a:r>
            <a:r>
              <a:rPr lang="en-US" sz="2000" dirty="0"/>
              <a:t> </a:t>
            </a:r>
            <a:r>
              <a:rPr lang="en-US" sz="2000" dirty="0" err="1"/>
              <a:t>d’identifier</a:t>
            </a:r>
            <a:r>
              <a:rPr lang="en-US" sz="2000" dirty="0"/>
              <a:t> le </a:t>
            </a:r>
            <a:r>
              <a:rPr lang="en-US" sz="2000" dirty="0" err="1"/>
              <a:t>noeud</a:t>
            </a:r>
            <a:r>
              <a:rPr lang="en-US" sz="2000" dirty="0"/>
              <a:t> le plus et le </a:t>
            </a:r>
            <a:r>
              <a:rPr lang="en-US" sz="2000" dirty="0" err="1"/>
              <a:t>moins</a:t>
            </a:r>
            <a:r>
              <a:rPr lang="en-US" sz="2000" dirty="0"/>
              <a:t> </a:t>
            </a:r>
            <a:r>
              <a:rPr lang="en-US" sz="2000" dirty="0" err="1"/>
              <a:t>représentatif</a:t>
            </a:r>
            <a:r>
              <a:rPr lang="en-US" sz="2000" dirty="0"/>
              <a:t> de </a:t>
            </a:r>
            <a:r>
              <a:rPr lang="en-US" sz="2000" dirty="0" err="1"/>
              <a:t>toute</a:t>
            </a:r>
            <a:r>
              <a:rPr lang="en-US" sz="2000" dirty="0"/>
              <a:t> </a:t>
            </a:r>
            <a:r>
              <a:rPr lang="en-US" sz="2000" dirty="0" err="1"/>
              <a:t>catégorie</a:t>
            </a:r>
            <a:r>
              <a:rPr lang="en-US" sz="2000" dirty="0"/>
              <a:t>. </a:t>
            </a:r>
          </a:p>
          <a:p>
            <a:pPr marL="0" indent="0" algn="just">
              <a:buNone/>
            </a:pPr>
            <a:r>
              <a:rPr lang="en-US" sz="2000" dirty="0" err="1"/>
              <a:t>Dépend</a:t>
            </a:r>
            <a:r>
              <a:rPr lang="en-US" sz="2000" dirty="0"/>
              <a:t> du </a:t>
            </a:r>
            <a:r>
              <a:rPr lang="en-US" sz="2000" dirty="0" err="1"/>
              <a:t>nombre</a:t>
            </a:r>
            <a:r>
              <a:rPr lang="en-US" sz="2000" dirty="0"/>
              <a:t> de </a:t>
            </a:r>
            <a:r>
              <a:rPr lang="en-US" sz="2000" dirty="0" err="1"/>
              <a:t>noeuds</a:t>
            </a:r>
            <a:r>
              <a:rPr lang="en-US" sz="2000" dirty="0"/>
              <a:t> dans le sous-</a:t>
            </a:r>
            <a:r>
              <a:rPr lang="en-US" sz="2000" dirty="0" err="1"/>
              <a:t>graphe</a:t>
            </a:r>
            <a:r>
              <a:rPr lang="en-US" sz="2000" dirty="0"/>
              <a:t> et </a:t>
            </a:r>
            <a:r>
              <a:rPr lang="en-US" sz="2000" dirty="0" err="1"/>
              <a:t>n’est</a:t>
            </a:r>
            <a:r>
              <a:rPr lang="en-US" sz="2000" dirty="0"/>
              <a:t> </a:t>
            </a:r>
            <a:r>
              <a:rPr lang="en-US" sz="2000" dirty="0" err="1"/>
              <a:t>donc</a:t>
            </a:r>
            <a:r>
              <a:rPr lang="en-US" sz="2000" dirty="0"/>
              <a:t> </a:t>
            </a:r>
            <a:r>
              <a:rPr lang="en-US" sz="2000" dirty="0" err="1"/>
              <a:t>utilisée</a:t>
            </a:r>
            <a:r>
              <a:rPr lang="en-US" sz="2000" dirty="0"/>
              <a:t> que pour comparer les repertoires au sein du sous-</a:t>
            </a:r>
            <a:r>
              <a:rPr lang="en-US" sz="2000" dirty="0" err="1"/>
              <a:t>graphe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713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0792F1-3AFB-4337-A368-63627A8D92BF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 de repertoires de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récepteurs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immunitaires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adaptatifs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representant des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verité terrain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12FBB98-8421-4952-A1DB-A38F1DE2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558" y="2234610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en-US" sz="2000" dirty="0" err="1"/>
              <a:t>Ils</a:t>
            </a:r>
            <a:r>
              <a:rPr lang="en-US" sz="2000" dirty="0"/>
              <a:t> </a:t>
            </a:r>
            <a:r>
              <a:rPr lang="en-US" sz="2000" dirty="0" err="1"/>
              <a:t>ont</a:t>
            </a:r>
            <a:r>
              <a:rPr lang="en-US" sz="2000" dirty="0"/>
              <a:t> </a:t>
            </a:r>
            <a:r>
              <a:rPr lang="en-US" sz="2000" dirty="0" err="1"/>
              <a:t>simulé</a:t>
            </a:r>
            <a:r>
              <a:rPr lang="en-US" sz="2000" dirty="0"/>
              <a:t> 200 ensembles de </a:t>
            </a:r>
            <a:r>
              <a:rPr lang="en-US" sz="2000" dirty="0" err="1"/>
              <a:t>données</a:t>
            </a:r>
            <a:r>
              <a:rPr lang="en-US" sz="2000" dirty="0"/>
              <a:t> de repertoire </a:t>
            </a:r>
            <a:r>
              <a:rPr lang="en-US" sz="2000" dirty="0" err="1"/>
              <a:t>immunitaire</a:t>
            </a:r>
            <a:r>
              <a:rPr lang="en-US" sz="2000" dirty="0"/>
              <a:t> avec un control de 40 </a:t>
            </a:r>
            <a:r>
              <a:rPr lang="en-US" sz="2000" dirty="0" err="1"/>
              <a:t>combinaisons</a:t>
            </a:r>
            <a:r>
              <a:rPr lang="en-US" sz="2000" dirty="0"/>
              <a:t> de </a:t>
            </a:r>
            <a:r>
              <a:rPr lang="en-US" sz="2000" dirty="0" err="1"/>
              <a:t>paramètres</a:t>
            </a:r>
            <a:r>
              <a:rPr lang="en-US" sz="2000" dirty="0"/>
              <a:t> sur </a:t>
            </a:r>
            <a:r>
              <a:rPr lang="en-US" sz="2000" dirty="0" err="1"/>
              <a:t>plusieurs</a:t>
            </a:r>
            <a:r>
              <a:rPr lang="en-US" sz="2000" dirty="0"/>
              <a:t> </a:t>
            </a:r>
            <a:r>
              <a:rPr lang="en-US" sz="2000" dirty="0" err="1"/>
              <a:t>répétitions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ensambles</a:t>
            </a:r>
            <a:r>
              <a:rPr lang="en-US" sz="2000" dirty="0">
                <a:sym typeface="Wingdings" panose="05000000000000000000" pitchFamily="2" charset="2"/>
              </a:rPr>
              <a:t> de </a:t>
            </a:r>
            <a:r>
              <a:rPr lang="en-US" sz="2000" dirty="0" err="1">
                <a:sym typeface="Wingdings" panose="05000000000000000000" pitchFamily="2" charset="2"/>
              </a:rPr>
              <a:t>données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où</a:t>
            </a:r>
            <a:r>
              <a:rPr lang="en-US" sz="2000" dirty="0">
                <a:sym typeface="Wingdings" panose="05000000000000000000" pitchFamily="2" charset="2"/>
              </a:rPr>
              <a:t> il </a:t>
            </a:r>
            <a:r>
              <a:rPr lang="en-US" sz="2000" dirty="0" err="1">
                <a:sym typeface="Wingdings" panose="05000000000000000000" pitchFamily="2" charset="2"/>
              </a:rPr>
              <a:t>existe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une</a:t>
            </a:r>
            <a:r>
              <a:rPr lang="en-US" sz="2000" dirty="0">
                <a:sym typeface="Wingdings" panose="05000000000000000000" pitchFamily="2" charset="2"/>
              </a:rPr>
              <a:t> verité terrain.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Un sous-ensemble de repertoires a </a:t>
            </a:r>
            <a:r>
              <a:rPr lang="en-US" sz="2000" dirty="0" err="1">
                <a:sym typeface="Wingdings" panose="05000000000000000000" pitchFamily="2" charset="2"/>
              </a:rPr>
              <a:t>été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modifié</a:t>
            </a:r>
            <a:r>
              <a:rPr lang="en-US" sz="2000" dirty="0">
                <a:sym typeface="Wingdings" panose="05000000000000000000" pitchFamily="2" charset="2"/>
              </a:rPr>
              <a:t> après la simulation:</a:t>
            </a:r>
          </a:p>
          <a:p>
            <a:pPr algn="just"/>
            <a:r>
              <a:rPr lang="en-US" sz="2000" dirty="0">
                <a:sym typeface="Wingdings" panose="05000000000000000000" pitchFamily="2" charset="2"/>
              </a:rPr>
              <a:t>Afin de </a:t>
            </a:r>
            <a:r>
              <a:rPr lang="en-US" sz="2000" dirty="0" err="1">
                <a:sym typeface="Wingdings" panose="05000000000000000000" pitchFamily="2" charset="2"/>
              </a:rPr>
              <a:t>simuler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l’apparition</a:t>
            </a:r>
            <a:r>
              <a:rPr lang="en-US" sz="2000" dirty="0">
                <a:sym typeface="Wingdings" panose="05000000000000000000" pitchFamily="2" charset="2"/>
              </a:rPr>
              <a:t> de motifs, </a:t>
            </a:r>
            <a:r>
              <a:rPr lang="en-US" sz="2000" dirty="0" err="1">
                <a:sym typeface="Wingdings" panose="05000000000000000000" pitchFamily="2" charset="2"/>
              </a:rPr>
              <a:t>ils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en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ont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inserté</a:t>
            </a:r>
            <a:r>
              <a:rPr lang="en-US" sz="2000" dirty="0">
                <a:sym typeface="Wingdings" panose="05000000000000000000" pitchFamily="2" charset="2"/>
              </a:rPr>
              <a:t> deux à </a:t>
            </a:r>
            <a:r>
              <a:rPr lang="en-US" sz="2000" dirty="0" err="1">
                <a:sym typeface="Wingdings" panose="05000000000000000000" pitchFamily="2" charset="2"/>
              </a:rPr>
              <a:t>une</a:t>
            </a:r>
            <a:r>
              <a:rPr lang="en-US" sz="2000" dirty="0">
                <a:sym typeface="Wingdings" panose="05000000000000000000" pitchFamily="2" charset="2"/>
              </a:rPr>
              <a:t> position </a:t>
            </a:r>
            <a:r>
              <a:rPr lang="en-US" sz="2000" dirty="0" err="1">
                <a:sym typeface="Wingdings" panose="05000000000000000000" pitchFamily="2" charset="2"/>
              </a:rPr>
              <a:t>aléatoire</a:t>
            </a:r>
            <a:r>
              <a:rPr lang="en-US" sz="2000" dirty="0">
                <a:sym typeface="Wingdings" panose="05000000000000000000" pitchFamily="2" charset="2"/>
              </a:rPr>
              <a:t> dans le CDR3.</a:t>
            </a:r>
          </a:p>
          <a:p>
            <a:pPr algn="just"/>
            <a:r>
              <a:rPr lang="en-US" sz="2000" dirty="0">
                <a:sym typeface="Wingdings" panose="05000000000000000000" pitchFamily="2" charset="2"/>
              </a:rPr>
              <a:t>Afin </a:t>
            </a:r>
            <a:r>
              <a:rPr lang="en-US" sz="2000" dirty="0" err="1">
                <a:sym typeface="Wingdings" panose="05000000000000000000" pitchFamily="2" charset="2"/>
              </a:rPr>
              <a:t>d’évaluer</a:t>
            </a:r>
            <a:r>
              <a:rPr lang="en-US" sz="2000" dirty="0">
                <a:sym typeface="Wingdings" panose="05000000000000000000" pitchFamily="2" charset="2"/>
              </a:rPr>
              <a:t> la </a:t>
            </a:r>
            <a:r>
              <a:rPr lang="en-US" sz="2000" dirty="0" err="1">
                <a:sym typeface="Wingdings" panose="05000000000000000000" pitchFamily="2" charset="2"/>
              </a:rPr>
              <a:t>sensibilité</a:t>
            </a:r>
            <a:r>
              <a:rPr lang="en-US" sz="2000" dirty="0">
                <a:sym typeface="Wingdings" panose="05000000000000000000" pitchFamily="2" charset="2"/>
              </a:rPr>
              <a:t> de la </a:t>
            </a:r>
            <a:r>
              <a:rPr lang="en-US" sz="2000" dirty="0" err="1">
                <a:sym typeface="Wingdings" panose="05000000000000000000" pitchFamily="2" charset="2"/>
              </a:rPr>
              <a:t>caractéristique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d’occurrence</a:t>
            </a:r>
            <a:r>
              <a:rPr lang="en-US" sz="2000" dirty="0">
                <a:sym typeface="Wingdings" panose="05000000000000000000" pitchFamily="2" charset="2"/>
              </a:rPr>
              <a:t> des k-</a:t>
            </a:r>
            <a:r>
              <a:rPr lang="en-US" sz="2000" dirty="0" err="1">
                <a:sym typeface="Wingdings" panose="05000000000000000000" pitchFamily="2" charset="2"/>
              </a:rPr>
              <a:t>mer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espacés</a:t>
            </a:r>
            <a:r>
              <a:rPr lang="en-US" sz="2000" dirty="0">
                <a:sym typeface="Wingdings" panose="05000000000000000000" pitchFamily="2" charset="2"/>
              </a:rPr>
              <a:t>, des repertoires qui different dans la composition des nucleotides </a:t>
            </a:r>
            <a:r>
              <a:rPr lang="en-US" sz="2000" dirty="0" err="1">
                <a:sym typeface="Wingdings" panose="05000000000000000000" pitchFamily="2" charset="2"/>
              </a:rPr>
              <a:t>en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introduisant</a:t>
            </a:r>
            <a:r>
              <a:rPr lang="en-US" sz="2000" dirty="0">
                <a:sym typeface="Wingdings" panose="05000000000000000000" pitchFamily="2" charset="2"/>
              </a:rPr>
              <a:t> des codons </a:t>
            </a:r>
            <a:r>
              <a:rPr lang="en-US" sz="2000" dirty="0" err="1">
                <a:sym typeface="Wingdings" panose="05000000000000000000" pitchFamily="2" charset="2"/>
              </a:rPr>
              <a:t>synonymes</a:t>
            </a:r>
            <a:r>
              <a:rPr lang="en-US" sz="2000" dirty="0">
                <a:sym typeface="Wingdings" panose="05000000000000000000" pitchFamily="2" charset="2"/>
              </a:rPr>
              <a:t> dans </a:t>
            </a:r>
            <a:r>
              <a:rPr lang="en-US" sz="2000" dirty="0" err="1">
                <a:sym typeface="Wingdings" panose="05000000000000000000" pitchFamily="2" charset="2"/>
              </a:rPr>
              <a:t>quelques</a:t>
            </a:r>
            <a:r>
              <a:rPr lang="en-US" sz="2000" dirty="0">
                <a:sym typeface="Wingdings" panose="05000000000000000000" pitchFamily="2" charset="2"/>
              </a:rPr>
              <a:t> sequences VDJ</a:t>
            </a:r>
          </a:p>
        </p:txBody>
      </p:sp>
    </p:spTree>
    <p:extLst>
      <p:ext uri="{BB962C8B-B14F-4D97-AF65-F5344CB8AC3E}">
        <p14:creationId xmlns:p14="http://schemas.microsoft.com/office/powerpoint/2010/main" val="156883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0792F1-3AFB-4337-A368-63627A8D92BF}"/>
              </a:ext>
            </a:extLst>
          </p:cNvPr>
          <p:cNvSpPr txBox="1"/>
          <p:nvPr/>
        </p:nvSpPr>
        <p:spPr>
          <a:xfrm>
            <a:off x="1371598" y="533514"/>
            <a:ext cx="9617105" cy="19996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Ensembles de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séquençage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du repertoire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immunitaire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32FE8FD-99EF-47E0-BC63-E4BD07E87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5" t="-18634" r="-25509" b="-1965"/>
          <a:stretch/>
        </p:blipFill>
        <p:spPr>
          <a:xfrm>
            <a:off x="160154" y="2851149"/>
            <a:ext cx="3059296" cy="3327401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910D12B-8F22-4E5B-8B38-9BFE2B97B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t="-13470" r="39471" b="4952"/>
          <a:stretch/>
        </p:blipFill>
        <p:spPr>
          <a:xfrm>
            <a:off x="4421582" y="2846894"/>
            <a:ext cx="3348835" cy="3332429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78619CA-F44D-4B76-AE99-C3D774DB08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71" t="-21856" r="-9710" b="-5485"/>
          <a:stretch/>
        </p:blipFill>
        <p:spPr>
          <a:xfrm>
            <a:off x="8649088" y="2911477"/>
            <a:ext cx="3238125" cy="3222263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1"/>
          </a:solidFill>
        </p:spPr>
      </p:pic>
      <p:grpSp>
        <p:nvGrpSpPr>
          <p:cNvPr id="21" name="Group 167">
            <a:extLst>
              <a:ext uri="{FF2B5EF4-FFF2-40B4-BE49-F238E27FC236}">
                <a16:creationId xmlns:a16="http://schemas.microsoft.com/office/drawing/2014/main" id="{9DF680C6-B4FF-44A2-9EB4-1B0C7D895995}"/>
              </a:ext>
            </a:extLst>
          </p:cNvPr>
          <p:cNvGrpSpPr>
            <a:grpSpLocks/>
          </p:cNvGrpSpPr>
          <p:nvPr/>
        </p:nvGrpSpPr>
        <p:grpSpPr bwMode="auto">
          <a:xfrm>
            <a:off x="2454039" y="4806018"/>
            <a:ext cx="229845" cy="314212"/>
            <a:chOff x="3155" y="2533"/>
            <a:chExt cx="1086" cy="1094"/>
          </a:xfrm>
        </p:grpSpPr>
        <p:sp>
          <p:nvSpPr>
            <p:cNvPr id="22" name="Freeform 168">
              <a:extLst>
                <a:ext uri="{FF2B5EF4-FFF2-40B4-BE49-F238E27FC236}">
                  <a16:creationId xmlns:a16="http://schemas.microsoft.com/office/drawing/2014/main" id="{1BAD5BE3-AEE8-4061-9AD4-50A5CAB2F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" y="2533"/>
              <a:ext cx="1086" cy="1064"/>
            </a:xfrm>
            <a:custGeom>
              <a:avLst/>
              <a:gdLst>
                <a:gd name="T0" fmla="*/ 3118 w 434"/>
                <a:gd name="T1" fmla="*/ 77 h 399"/>
                <a:gd name="T2" fmla="*/ 938 w 434"/>
                <a:gd name="T3" fmla="*/ 1443 h 399"/>
                <a:gd name="T4" fmla="*/ 158 w 434"/>
                <a:gd name="T5" fmla="*/ 4984 h 399"/>
                <a:gd name="T6" fmla="*/ 1867 w 434"/>
                <a:gd name="T7" fmla="*/ 7019 h 399"/>
                <a:gd name="T8" fmla="*/ 4639 w 434"/>
                <a:gd name="T9" fmla="*/ 6997 h 399"/>
                <a:gd name="T10" fmla="*/ 5905 w 434"/>
                <a:gd name="T11" fmla="*/ 1955 h 399"/>
                <a:gd name="T12" fmla="*/ 3118 w 434"/>
                <a:gd name="T13" fmla="*/ 77 h 3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4" h="399">
                  <a:moveTo>
                    <a:pt x="199" y="4"/>
                  </a:moveTo>
                  <a:cubicBezTo>
                    <a:pt x="142" y="0"/>
                    <a:pt x="97" y="38"/>
                    <a:pt x="60" y="76"/>
                  </a:cubicBezTo>
                  <a:cubicBezTo>
                    <a:pt x="17" y="121"/>
                    <a:pt x="0" y="200"/>
                    <a:pt x="10" y="263"/>
                  </a:cubicBezTo>
                  <a:cubicBezTo>
                    <a:pt x="18" y="315"/>
                    <a:pt x="76" y="348"/>
                    <a:pt x="119" y="370"/>
                  </a:cubicBezTo>
                  <a:cubicBezTo>
                    <a:pt x="176" y="399"/>
                    <a:pt x="240" y="395"/>
                    <a:pt x="296" y="369"/>
                  </a:cubicBezTo>
                  <a:cubicBezTo>
                    <a:pt x="389" y="326"/>
                    <a:pt x="434" y="196"/>
                    <a:pt x="377" y="103"/>
                  </a:cubicBezTo>
                  <a:cubicBezTo>
                    <a:pt x="345" y="51"/>
                    <a:pt x="263" y="2"/>
                    <a:pt x="199" y="4"/>
                  </a:cubicBezTo>
                  <a:close/>
                </a:path>
              </a:pathLst>
            </a:custGeom>
            <a:solidFill>
              <a:srgbClr val="AB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169">
              <a:extLst>
                <a:ext uri="{FF2B5EF4-FFF2-40B4-BE49-F238E27FC236}">
                  <a16:creationId xmlns:a16="http://schemas.microsoft.com/office/drawing/2014/main" id="{9A864E97-DF4F-4355-B93E-D72A57625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645"/>
              <a:ext cx="885" cy="668"/>
            </a:xfrm>
            <a:custGeom>
              <a:avLst/>
              <a:gdLst>
                <a:gd name="T0" fmla="*/ 1113 w 354"/>
                <a:gd name="T1" fmla="*/ 593 h 296"/>
                <a:gd name="T2" fmla="*/ 175 w 354"/>
                <a:gd name="T3" fmla="*/ 3803 h 296"/>
                <a:gd name="T4" fmla="*/ 1063 w 354"/>
                <a:gd name="T5" fmla="*/ 4865 h 296"/>
                <a:gd name="T6" fmla="*/ 2438 w 354"/>
                <a:gd name="T7" fmla="*/ 5477 h 296"/>
                <a:gd name="T8" fmla="*/ 3720 w 354"/>
                <a:gd name="T9" fmla="*/ 5135 h 296"/>
                <a:gd name="T10" fmla="*/ 4833 w 354"/>
                <a:gd name="T11" fmla="*/ 4465 h 296"/>
                <a:gd name="T12" fmla="*/ 4688 w 354"/>
                <a:gd name="T13" fmla="*/ 1161 h 296"/>
                <a:gd name="T14" fmla="*/ 4020 w 354"/>
                <a:gd name="T15" fmla="*/ 478 h 296"/>
                <a:gd name="T16" fmla="*/ 2863 w 354"/>
                <a:gd name="T17" fmla="*/ 93 h 296"/>
                <a:gd name="T18" fmla="*/ 1113 w 354"/>
                <a:gd name="T19" fmla="*/ 593 h 2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4" h="296">
                  <a:moveTo>
                    <a:pt x="71" y="31"/>
                  </a:moveTo>
                  <a:cubicBezTo>
                    <a:pt x="26" y="68"/>
                    <a:pt x="0" y="148"/>
                    <a:pt x="11" y="200"/>
                  </a:cubicBezTo>
                  <a:cubicBezTo>
                    <a:pt x="19" y="234"/>
                    <a:pt x="46" y="234"/>
                    <a:pt x="68" y="256"/>
                  </a:cubicBezTo>
                  <a:cubicBezTo>
                    <a:pt x="94" y="282"/>
                    <a:pt x="119" y="296"/>
                    <a:pt x="156" y="288"/>
                  </a:cubicBezTo>
                  <a:cubicBezTo>
                    <a:pt x="184" y="282"/>
                    <a:pt x="209" y="271"/>
                    <a:pt x="238" y="270"/>
                  </a:cubicBezTo>
                  <a:cubicBezTo>
                    <a:pt x="268" y="270"/>
                    <a:pt x="294" y="262"/>
                    <a:pt x="309" y="235"/>
                  </a:cubicBezTo>
                  <a:cubicBezTo>
                    <a:pt x="340" y="180"/>
                    <a:pt x="354" y="104"/>
                    <a:pt x="300" y="61"/>
                  </a:cubicBezTo>
                  <a:cubicBezTo>
                    <a:pt x="285" y="49"/>
                    <a:pt x="275" y="35"/>
                    <a:pt x="257" y="25"/>
                  </a:cubicBezTo>
                  <a:cubicBezTo>
                    <a:pt x="234" y="11"/>
                    <a:pt x="209" y="8"/>
                    <a:pt x="183" y="5"/>
                  </a:cubicBezTo>
                  <a:cubicBezTo>
                    <a:pt x="148" y="0"/>
                    <a:pt x="97" y="8"/>
                    <a:pt x="71" y="31"/>
                  </a:cubicBezTo>
                  <a:close/>
                </a:path>
              </a:pathLst>
            </a:custGeom>
            <a:solidFill>
              <a:srgbClr val="CCA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170">
              <a:extLst>
                <a:ext uri="{FF2B5EF4-FFF2-40B4-BE49-F238E27FC236}">
                  <a16:creationId xmlns:a16="http://schemas.microsoft.com/office/drawing/2014/main" id="{73A03E1A-282A-4611-9578-6A388D8C6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" y="2563"/>
              <a:ext cx="635" cy="957"/>
            </a:xfrm>
            <a:custGeom>
              <a:avLst/>
              <a:gdLst>
                <a:gd name="T0" fmla="*/ 1988 w 254"/>
                <a:gd name="T1" fmla="*/ 6707 h 359"/>
                <a:gd name="T2" fmla="*/ 395 w 254"/>
                <a:gd name="T3" fmla="*/ 4790 h 359"/>
                <a:gd name="T4" fmla="*/ 1125 w 254"/>
                <a:gd name="T5" fmla="*/ 1477 h 359"/>
                <a:gd name="T6" fmla="*/ 3158 w 254"/>
                <a:gd name="T7" fmla="*/ 192 h 359"/>
                <a:gd name="T8" fmla="*/ 3970 w 254"/>
                <a:gd name="T9" fmla="*/ 341 h 359"/>
                <a:gd name="T10" fmla="*/ 2908 w 254"/>
                <a:gd name="T11" fmla="*/ 77 h 359"/>
                <a:gd name="T12" fmla="*/ 875 w 254"/>
                <a:gd name="T13" fmla="*/ 1365 h 359"/>
                <a:gd name="T14" fmla="*/ 145 w 254"/>
                <a:gd name="T15" fmla="*/ 4676 h 359"/>
                <a:gd name="T16" fmla="*/ 1738 w 254"/>
                <a:gd name="T17" fmla="*/ 6595 h 359"/>
                <a:gd name="T18" fmla="*/ 2158 w 254"/>
                <a:gd name="T19" fmla="*/ 6800 h 359"/>
                <a:gd name="T20" fmla="*/ 1988 w 254"/>
                <a:gd name="T21" fmla="*/ 6707 h 3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4" h="359">
                  <a:moveTo>
                    <a:pt x="127" y="354"/>
                  </a:moveTo>
                  <a:cubicBezTo>
                    <a:pt x="87" y="333"/>
                    <a:pt x="32" y="302"/>
                    <a:pt x="25" y="253"/>
                  </a:cubicBezTo>
                  <a:cubicBezTo>
                    <a:pt x="16" y="194"/>
                    <a:pt x="31" y="120"/>
                    <a:pt x="72" y="78"/>
                  </a:cubicBezTo>
                  <a:cubicBezTo>
                    <a:pt x="106" y="42"/>
                    <a:pt x="148" y="6"/>
                    <a:pt x="202" y="10"/>
                  </a:cubicBezTo>
                  <a:cubicBezTo>
                    <a:pt x="218" y="10"/>
                    <a:pt x="236" y="13"/>
                    <a:pt x="254" y="18"/>
                  </a:cubicBezTo>
                  <a:cubicBezTo>
                    <a:pt x="231" y="9"/>
                    <a:pt x="207" y="4"/>
                    <a:pt x="186" y="4"/>
                  </a:cubicBezTo>
                  <a:cubicBezTo>
                    <a:pt x="132" y="0"/>
                    <a:pt x="90" y="36"/>
                    <a:pt x="56" y="72"/>
                  </a:cubicBezTo>
                  <a:cubicBezTo>
                    <a:pt x="15" y="114"/>
                    <a:pt x="0" y="189"/>
                    <a:pt x="9" y="247"/>
                  </a:cubicBezTo>
                  <a:cubicBezTo>
                    <a:pt x="16" y="296"/>
                    <a:pt x="71" y="327"/>
                    <a:pt x="111" y="348"/>
                  </a:cubicBezTo>
                  <a:cubicBezTo>
                    <a:pt x="120" y="353"/>
                    <a:pt x="129" y="356"/>
                    <a:pt x="138" y="359"/>
                  </a:cubicBezTo>
                  <a:cubicBezTo>
                    <a:pt x="135" y="357"/>
                    <a:pt x="131" y="356"/>
                    <a:pt x="127" y="354"/>
                  </a:cubicBezTo>
                </a:path>
              </a:pathLst>
            </a:custGeom>
            <a:solidFill>
              <a:srgbClr val="EA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171">
              <a:extLst>
                <a:ext uri="{FF2B5EF4-FFF2-40B4-BE49-F238E27FC236}">
                  <a16:creationId xmlns:a16="http://schemas.microsoft.com/office/drawing/2014/main" id="{8BBCAF91-1B54-4351-AEA4-BCF7DE27E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2704"/>
              <a:ext cx="926" cy="923"/>
            </a:xfrm>
            <a:custGeom>
              <a:avLst/>
              <a:gdLst>
                <a:gd name="T0" fmla="*/ 4955 w 370"/>
                <a:gd name="T1" fmla="*/ 853 h 326"/>
                <a:gd name="T2" fmla="*/ 4297 w 370"/>
                <a:gd name="T3" fmla="*/ 0 h 326"/>
                <a:gd name="T4" fmla="*/ 4735 w 370"/>
                <a:gd name="T5" fmla="*/ 626 h 326"/>
                <a:gd name="T6" fmla="*/ 3526 w 370"/>
                <a:gd name="T7" fmla="*/ 5401 h 326"/>
                <a:gd name="T8" fmla="*/ 908 w 370"/>
                <a:gd name="T9" fmla="*/ 5414 h 326"/>
                <a:gd name="T10" fmla="*/ 0 w 370"/>
                <a:gd name="T11" fmla="*/ 4753 h 326"/>
                <a:gd name="T12" fmla="*/ 1114 w 370"/>
                <a:gd name="T13" fmla="*/ 5643 h 326"/>
                <a:gd name="T14" fmla="*/ 3747 w 370"/>
                <a:gd name="T15" fmla="*/ 5627 h 326"/>
                <a:gd name="T16" fmla="*/ 4955 w 370"/>
                <a:gd name="T17" fmla="*/ 853 h 3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0" h="326">
                  <a:moveTo>
                    <a:pt x="316" y="45"/>
                  </a:moveTo>
                  <a:cubicBezTo>
                    <a:pt x="306" y="29"/>
                    <a:pt x="291" y="14"/>
                    <a:pt x="274" y="0"/>
                  </a:cubicBezTo>
                  <a:cubicBezTo>
                    <a:pt x="285" y="10"/>
                    <a:pt x="295" y="22"/>
                    <a:pt x="302" y="33"/>
                  </a:cubicBezTo>
                  <a:cubicBezTo>
                    <a:pt x="356" y="121"/>
                    <a:pt x="314" y="244"/>
                    <a:pt x="225" y="285"/>
                  </a:cubicBezTo>
                  <a:cubicBezTo>
                    <a:pt x="172" y="309"/>
                    <a:pt x="111" y="314"/>
                    <a:pt x="58" y="286"/>
                  </a:cubicBezTo>
                  <a:cubicBezTo>
                    <a:pt x="39" y="277"/>
                    <a:pt x="18" y="265"/>
                    <a:pt x="0" y="251"/>
                  </a:cubicBezTo>
                  <a:cubicBezTo>
                    <a:pt x="21" y="271"/>
                    <a:pt x="48" y="286"/>
                    <a:pt x="71" y="298"/>
                  </a:cubicBezTo>
                  <a:cubicBezTo>
                    <a:pt x="125" y="326"/>
                    <a:pt x="186" y="321"/>
                    <a:pt x="239" y="297"/>
                  </a:cubicBezTo>
                  <a:cubicBezTo>
                    <a:pt x="327" y="256"/>
                    <a:pt x="370" y="133"/>
                    <a:pt x="316" y="45"/>
                  </a:cubicBezTo>
                </a:path>
              </a:pathLst>
            </a:custGeom>
            <a:solidFill>
              <a:srgbClr val="8AB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172">
              <a:extLst>
                <a:ext uri="{FF2B5EF4-FFF2-40B4-BE49-F238E27FC236}">
                  <a16:creationId xmlns:a16="http://schemas.microsoft.com/office/drawing/2014/main" id="{4DC35154-A60E-41CE-AF7E-874B7E921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2821"/>
              <a:ext cx="755" cy="476"/>
            </a:xfrm>
            <a:custGeom>
              <a:avLst/>
              <a:gdLst>
                <a:gd name="T0" fmla="*/ 0 w 287"/>
                <a:gd name="T1" fmla="*/ 2979 h 213"/>
                <a:gd name="T2" fmla="*/ 1791 w 287"/>
                <a:gd name="T3" fmla="*/ 3981 h 213"/>
                <a:gd name="T4" fmla="*/ 2841 w 287"/>
                <a:gd name="T5" fmla="*/ 3677 h 213"/>
                <a:gd name="T6" fmla="*/ 3587 w 287"/>
                <a:gd name="T7" fmla="*/ 3528 h 213"/>
                <a:gd name="T8" fmla="*/ 4399 w 287"/>
                <a:gd name="T9" fmla="*/ 1843 h 213"/>
                <a:gd name="T10" fmla="*/ 4399 w 287"/>
                <a:gd name="T11" fmla="*/ 853 h 213"/>
                <a:gd name="T12" fmla="*/ 3882 w 287"/>
                <a:gd name="T13" fmla="*/ 0 h 213"/>
                <a:gd name="T14" fmla="*/ 4132 w 287"/>
                <a:gd name="T15" fmla="*/ 1707 h 213"/>
                <a:gd name="T16" fmla="*/ 2841 w 287"/>
                <a:gd name="T17" fmla="*/ 2808 h 213"/>
                <a:gd name="T18" fmla="*/ 2104 w 287"/>
                <a:gd name="T19" fmla="*/ 3243 h 213"/>
                <a:gd name="T20" fmla="*/ 1354 w 287"/>
                <a:gd name="T21" fmla="*/ 3208 h 213"/>
                <a:gd name="T22" fmla="*/ 0 w 287"/>
                <a:gd name="T23" fmla="*/ 2979 h 2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7" h="213">
                  <a:moveTo>
                    <a:pt x="0" y="157"/>
                  </a:moveTo>
                  <a:cubicBezTo>
                    <a:pt x="47" y="158"/>
                    <a:pt x="65" y="213"/>
                    <a:pt x="115" y="210"/>
                  </a:cubicBezTo>
                  <a:cubicBezTo>
                    <a:pt x="138" y="209"/>
                    <a:pt x="159" y="196"/>
                    <a:pt x="182" y="194"/>
                  </a:cubicBezTo>
                  <a:cubicBezTo>
                    <a:pt x="199" y="192"/>
                    <a:pt x="214" y="194"/>
                    <a:pt x="230" y="186"/>
                  </a:cubicBezTo>
                  <a:cubicBezTo>
                    <a:pt x="263" y="168"/>
                    <a:pt x="274" y="133"/>
                    <a:pt x="282" y="97"/>
                  </a:cubicBezTo>
                  <a:cubicBezTo>
                    <a:pt x="285" y="80"/>
                    <a:pt x="287" y="61"/>
                    <a:pt x="282" y="45"/>
                  </a:cubicBezTo>
                  <a:cubicBezTo>
                    <a:pt x="276" y="23"/>
                    <a:pt x="262" y="16"/>
                    <a:pt x="249" y="0"/>
                  </a:cubicBezTo>
                  <a:cubicBezTo>
                    <a:pt x="269" y="23"/>
                    <a:pt x="271" y="63"/>
                    <a:pt x="265" y="90"/>
                  </a:cubicBezTo>
                  <a:cubicBezTo>
                    <a:pt x="255" y="133"/>
                    <a:pt x="221" y="136"/>
                    <a:pt x="182" y="148"/>
                  </a:cubicBezTo>
                  <a:cubicBezTo>
                    <a:pt x="165" y="154"/>
                    <a:pt x="151" y="164"/>
                    <a:pt x="135" y="171"/>
                  </a:cubicBezTo>
                  <a:cubicBezTo>
                    <a:pt x="113" y="180"/>
                    <a:pt x="107" y="175"/>
                    <a:pt x="87" y="169"/>
                  </a:cubicBezTo>
                  <a:cubicBezTo>
                    <a:pt x="61" y="161"/>
                    <a:pt x="18" y="160"/>
                    <a:pt x="0" y="157"/>
                  </a:cubicBezTo>
                </a:path>
              </a:pathLst>
            </a:custGeom>
            <a:solidFill>
              <a:srgbClr val="BA9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173">
              <a:extLst>
                <a:ext uri="{FF2B5EF4-FFF2-40B4-BE49-F238E27FC236}">
                  <a16:creationId xmlns:a16="http://schemas.microsoft.com/office/drawing/2014/main" id="{9256DB7A-9241-40C6-B6D4-D759923C0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" y="2691"/>
              <a:ext cx="433" cy="392"/>
            </a:xfrm>
            <a:custGeom>
              <a:avLst/>
              <a:gdLst>
                <a:gd name="T0" fmla="*/ 2713 w 173"/>
                <a:gd name="T1" fmla="*/ 21 h 147"/>
                <a:gd name="T2" fmla="*/ 751 w 173"/>
                <a:gd name="T3" fmla="*/ 568 h 147"/>
                <a:gd name="T4" fmla="*/ 145 w 173"/>
                <a:gd name="T5" fmla="*/ 2787 h 147"/>
                <a:gd name="T6" fmla="*/ 1179 w 173"/>
                <a:gd name="T7" fmla="*/ 533 h 147"/>
                <a:gd name="T8" fmla="*/ 2055 w 173"/>
                <a:gd name="T9" fmla="*/ 227 h 147"/>
                <a:gd name="T10" fmla="*/ 2713 w 173"/>
                <a:gd name="T11" fmla="*/ 56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3" h="147">
                  <a:moveTo>
                    <a:pt x="173" y="1"/>
                  </a:moveTo>
                  <a:cubicBezTo>
                    <a:pt x="132" y="1"/>
                    <a:pt x="80" y="0"/>
                    <a:pt x="48" y="30"/>
                  </a:cubicBezTo>
                  <a:cubicBezTo>
                    <a:pt x="22" y="54"/>
                    <a:pt x="0" y="111"/>
                    <a:pt x="9" y="147"/>
                  </a:cubicBezTo>
                  <a:cubicBezTo>
                    <a:pt x="15" y="107"/>
                    <a:pt x="40" y="51"/>
                    <a:pt x="75" y="28"/>
                  </a:cubicBezTo>
                  <a:cubicBezTo>
                    <a:pt x="89" y="19"/>
                    <a:pt x="115" y="16"/>
                    <a:pt x="131" y="12"/>
                  </a:cubicBezTo>
                  <a:cubicBezTo>
                    <a:pt x="145" y="8"/>
                    <a:pt x="159" y="6"/>
                    <a:pt x="173" y="3"/>
                  </a:cubicBezTo>
                </a:path>
              </a:pathLst>
            </a:custGeom>
            <a:solidFill>
              <a:srgbClr val="E3D5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Freeform 174">
              <a:extLst>
                <a:ext uri="{FF2B5EF4-FFF2-40B4-BE49-F238E27FC236}">
                  <a16:creationId xmlns:a16="http://schemas.microsoft.com/office/drawing/2014/main" id="{68B1A14C-4882-4B4A-802B-2DFA4B822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" y="3040"/>
              <a:ext cx="483" cy="257"/>
            </a:xfrm>
            <a:custGeom>
              <a:avLst/>
              <a:gdLst>
                <a:gd name="T0" fmla="*/ 0 w 198"/>
                <a:gd name="T1" fmla="*/ 2312 h 135"/>
                <a:gd name="T2" fmla="*/ 958 w 198"/>
                <a:gd name="T3" fmla="*/ 2275 h 135"/>
                <a:gd name="T4" fmla="*/ 2375 w 198"/>
                <a:gd name="T5" fmla="*/ 1955 h 135"/>
                <a:gd name="T6" fmla="*/ 3095 w 198"/>
                <a:gd name="T7" fmla="*/ 0 h 135"/>
                <a:gd name="T8" fmla="*/ 2345 w 198"/>
                <a:gd name="T9" fmla="*/ 1707 h 135"/>
                <a:gd name="T10" fmla="*/ 925 w 198"/>
                <a:gd name="T11" fmla="*/ 2027 h 135"/>
                <a:gd name="T12" fmla="*/ 0 w 198"/>
                <a:gd name="T13" fmla="*/ 2312 h 1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135">
                  <a:moveTo>
                    <a:pt x="0" y="122"/>
                  </a:moveTo>
                  <a:cubicBezTo>
                    <a:pt x="30" y="135"/>
                    <a:pt x="31" y="129"/>
                    <a:pt x="61" y="120"/>
                  </a:cubicBezTo>
                  <a:cubicBezTo>
                    <a:pt x="91" y="111"/>
                    <a:pt x="124" y="116"/>
                    <a:pt x="152" y="103"/>
                  </a:cubicBezTo>
                  <a:cubicBezTo>
                    <a:pt x="179" y="90"/>
                    <a:pt x="192" y="48"/>
                    <a:pt x="198" y="0"/>
                  </a:cubicBezTo>
                  <a:cubicBezTo>
                    <a:pt x="194" y="29"/>
                    <a:pt x="176" y="79"/>
                    <a:pt x="150" y="90"/>
                  </a:cubicBezTo>
                  <a:cubicBezTo>
                    <a:pt x="124" y="102"/>
                    <a:pt x="80" y="92"/>
                    <a:pt x="59" y="107"/>
                  </a:cubicBezTo>
                  <a:cubicBezTo>
                    <a:pt x="39" y="122"/>
                    <a:pt x="20" y="135"/>
                    <a:pt x="0" y="122"/>
                  </a:cubicBezTo>
                </a:path>
              </a:pathLst>
            </a:custGeom>
            <a:solidFill>
              <a:srgbClr val="AC7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Freeform 175">
              <a:extLst>
                <a:ext uri="{FF2B5EF4-FFF2-40B4-BE49-F238E27FC236}">
                  <a16:creationId xmlns:a16="http://schemas.microsoft.com/office/drawing/2014/main" id="{00101C55-AB74-4844-BEDE-42C6CD297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3064"/>
              <a:ext cx="491" cy="480"/>
            </a:xfrm>
            <a:custGeom>
              <a:avLst/>
              <a:gdLst>
                <a:gd name="T0" fmla="*/ 0 w 196"/>
                <a:gd name="T1" fmla="*/ 3413 h 180"/>
                <a:gd name="T2" fmla="*/ 3081 w 196"/>
                <a:gd name="T3" fmla="*/ 0 h 180"/>
                <a:gd name="T4" fmla="*/ 0 w 196"/>
                <a:gd name="T5" fmla="*/ 3413 h 1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" h="180">
                  <a:moveTo>
                    <a:pt x="0" y="180"/>
                  </a:moveTo>
                  <a:cubicBezTo>
                    <a:pt x="39" y="180"/>
                    <a:pt x="179" y="170"/>
                    <a:pt x="196" y="0"/>
                  </a:cubicBezTo>
                  <a:cubicBezTo>
                    <a:pt x="191" y="27"/>
                    <a:pt x="152" y="170"/>
                    <a:pt x="0" y="180"/>
                  </a:cubicBezTo>
                </a:path>
              </a:pathLst>
            </a:custGeom>
            <a:solidFill>
              <a:srgbClr val="65A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Freeform 176">
              <a:extLst>
                <a:ext uri="{FF2B5EF4-FFF2-40B4-BE49-F238E27FC236}">
                  <a16:creationId xmlns:a16="http://schemas.microsoft.com/office/drawing/2014/main" id="{91F825C4-8B77-4561-A536-479013436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" y="2533"/>
              <a:ext cx="1086" cy="1094"/>
            </a:xfrm>
            <a:custGeom>
              <a:avLst/>
              <a:gdLst>
                <a:gd name="T0" fmla="*/ 3100 w 434"/>
                <a:gd name="T1" fmla="*/ 77 h 399"/>
                <a:gd name="T2" fmla="*/ 938 w 434"/>
                <a:gd name="T3" fmla="*/ 1443 h 399"/>
                <a:gd name="T4" fmla="*/ 158 w 434"/>
                <a:gd name="T5" fmla="*/ 4984 h 399"/>
                <a:gd name="T6" fmla="*/ 1867 w 434"/>
                <a:gd name="T7" fmla="*/ 7019 h 399"/>
                <a:gd name="T8" fmla="*/ 4639 w 434"/>
                <a:gd name="T9" fmla="*/ 6976 h 399"/>
                <a:gd name="T10" fmla="*/ 5905 w 434"/>
                <a:gd name="T11" fmla="*/ 1955 h 399"/>
                <a:gd name="T12" fmla="*/ 3100 w 434"/>
                <a:gd name="T13" fmla="*/ 77 h 3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4" h="399">
                  <a:moveTo>
                    <a:pt x="198" y="4"/>
                  </a:moveTo>
                  <a:cubicBezTo>
                    <a:pt x="141" y="0"/>
                    <a:pt x="96" y="38"/>
                    <a:pt x="60" y="76"/>
                  </a:cubicBezTo>
                  <a:cubicBezTo>
                    <a:pt x="17" y="121"/>
                    <a:pt x="0" y="200"/>
                    <a:pt x="10" y="263"/>
                  </a:cubicBezTo>
                  <a:cubicBezTo>
                    <a:pt x="18" y="315"/>
                    <a:pt x="76" y="348"/>
                    <a:pt x="119" y="370"/>
                  </a:cubicBezTo>
                  <a:cubicBezTo>
                    <a:pt x="176" y="399"/>
                    <a:pt x="240" y="394"/>
                    <a:pt x="296" y="368"/>
                  </a:cubicBezTo>
                  <a:cubicBezTo>
                    <a:pt x="389" y="326"/>
                    <a:pt x="434" y="195"/>
                    <a:pt x="377" y="103"/>
                  </a:cubicBezTo>
                  <a:cubicBezTo>
                    <a:pt x="345" y="50"/>
                    <a:pt x="263" y="2"/>
                    <a:pt x="198" y="4"/>
                  </a:cubicBezTo>
                  <a:close/>
                </a:path>
              </a:pathLst>
            </a:custGeom>
            <a:noFill/>
            <a:ln w="7938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177">
              <a:extLst>
                <a:ext uri="{FF2B5EF4-FFF2-40B4-BE49-F238E27FC236}">
                  <a16:creationId xmlns:a16="http://schemas.microsoft.com/office/drawing/2014/main" id="{9D650D5E-B4F7-4C05-8909-CE0B16CA1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645"/>
              <a:ext cx="885" cy="849"/>
            </a:xfrm>
            <a:custGeom>
              <a:avLst/>
              <a:gdLst>
                <a:gd name="T0" fmla="*/ 1113 w 354"/>
                <a:gd name="T1" fmla="*/ 593 h 296"/>
                <a:gd name="T2" fmla="*/ 175 w 354"/>
                <a:gd name="T3" fmla="*/ 3803 h 296"/>
                <a:gd name="T4" fmla="*/ 1063 w 354"/>
                <a:gd name="T5" fmla="*/ 4865 h 296"/>
                <a:gd name="T6" fmla="*/ 2438 w 354"/>
                <a:gd name="T7" fmla="*/ 5477 h 296"/>
                <a:gd name="T8" fmla="*/ 3720 w 354"/>
                <a:gd name="T9" fmla="*/ 5135 h 296"/>
                <a:gd name="T10" fmla="*/ 4833 w 354"/>
                <a:gd name="T11" fmla="*/ 4465 h 296"/>
                <a:gd name="T12" fmla="*/ 4688 w 354"/>
                <a:gd name="T13" fmla="*/ 1161 h 296"/>
                <a:gd name="T14" fmla="*/ 4020 w 354"/>
                <a:gd name="T15" fmla="*/ 478 h 296"/>
                <a:gd name="T16" fmla="*/ 2863 w 354"/>
                <a:gd name="T17" fmla="*/ 93 h 296"/>
                <a:gd name="T18" fmla="*/ 1113 w 354"/>
                <a:gd name="T19" fmla="*/ 593 h 2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4" h="296">
                  <a:moveTo>
                    <a:pt x="71" y="31"/>
                  </a:moveTo>
                  <a:cubicBezTo>
                    <a:pt x="26" y="68"/>
                    <a:pt x="0" y="148"/>
                    <a:pt x="11" y="200"/>
                  </a:cubicBezTo>
                  <a:cubicBezTo>
                    <a:pt x="19" y="234"/>
                    <a:pt x="46" y="234"/>
                    <a:pt x="68" y="256"/>
                  </a:cubicBezTo>
                  <a:cubicBezTo>
                    <a:pt x="94" y="282"/>
                    <a:pt x="119" y="296"/>
                    <a:pt x="156" y="288"/>
                  </a:cubicBezTo>
                  <a:cubicBezTo>
                    <a:pt x="184" y="282"/>
                    <a:pt x="209" y="271"/>
                    <a:pt x="238" y="270"/>
                  </a:cubicBezTo>
                  <a:cubicBezTo>
                    <a:pt x="268" y="270"/>
                    <a:pt x="294" y="262"/>
                    <a:pt x="309" y="235"/>
                  </a:cubicBezTo>
                  <a:cubicBezTo>
                    <a:pt x="340" y="180"/>
                    <a:pt x="354" y="104"/>
                    <a:pt x="300" y="61"/>
                  </a:cubicBezTo>
                  <a:cubicBezTo>
                    <a:pt x="285" y="49"/>
                    <a:pt x="275" y="35"/>
                    <a:pt x="257" y="25"/>
                  </a:cubicBezTo>
                  <a:cubicBezTo>
                    <a:pt x="234" y="11"/>
                    <a:pt x="209" y="8"/>
                    <a:pt x="183" y="5"/>
                  </a:cubicBezTo>
                  <a:cubicBezTo>
                    <a:pt x="148" y="0"/>
                    <a:pt x="97" y="8"/>
                    <a:pt x="71" y="31"/>
                  </a:cubicBezTo>
                  <a:close/>
                </a:path>
              </a:pathLst>
            </a:custGeom>
            <a:noFill/>
            <a:ln w="7938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Oval 178">
              <a:extLst>
                <a:ext uri="{FF2B5EF4-FFF2-40B4-BE49-F238E27FC236}">
                  <a16:creationId xmlns:a16="http://schemas.microsoft.com/office/drawing/2014/main" id="{41B99656-EC50-4234-AD6F-F2241E3B4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8" y="2653"/>
              <a:ext cx="85" cy="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9" name="Oval 179">
              <a:extLst>
                <a:ext uri="{FF2B5EF4-FFF2-40B4-BE49-F238E27FC236}">
                  <a16:creationId xmlns:a16="http://schemas.microsoft.com/office/drawing/2014/main" id="{F5EE2CEF-F8D7-4221-B932-267886EA8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648"/>
              <a:ext cx="32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40" name="Oval 180">
              <a:extLst>
                <a:ext uri="{FF2B5EF4-FFF2-40B4-BE49-F238E27FC236}">
                  <a16:creationId xmlns:a16="http://schemas.microsoft.com/office/drawing/2014/main" id="{3F7C493F-84E3-4F5F-9C53-DEB30FB9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2715"/>
              <a:ext cx="30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D01B3D0A-7E6E-4AD8-A57E-BCC92FF02A98}"/>
              </a:ext>
            </a:extLst>
          </p:cNvPr>
          <p:cNvSpPr txBox="1"/>
          <p:nvPr/>
        </p:nvSpPr>
        <p:spPr>
          <a:xfrm>
            <a:off x="2367693" y="4838349"/>
            <a:ext cx="41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dirty="0" err="1"/>
              <a:t>plasmocyte</a:t>
            </a:r>
            <a:endParaRPr lang="fr-FR" sz="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385991D-7390-434E-B404-76B33E7637E6}"/>
              </a:ext>
            </a:extLst>
          </p:cNvPr>
          <p:cNvSpPr txBox="1"/>
          <p:nvPr/>
        </p:nvSpPr>
        <p:spPr>
          <a:xfrm>
            <a:off x="225341" y="6153712"/>
            <a:ext cx="317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Étude</a:t>
            </a:r>
            <a:r>
              <a:rPr lang="es-ES" sz="2000" dirty="0"/>
              <a:t> </a:t>
            </a:r>
            <a:r>
              <a:rPr lang="es-ES" sz="2000" dirty="0" err="1"/>
              <a:t>d’immunisation</a:t>
            </a:r>
            <a:r>
              <a:rPr lang="es-ES" sz="2000" dirty="0"/>
              <a:t> des BCR</a:t>
            </a:r>
            <a:endParaRPr lang="fr-FR" sz="20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3531008-D2D5-4295-94E3-F7BEB9FEFD99}"/>
              </a:ext>
            </a:extLst>
          </p:cNvPr>
          <p:cNvSpPr txBox="1"/>
          <p:nvPr/>
        </p:nvSpPr>
        <p:spPr>
          <a:xfrm>
            <a:off x="4305963" y="6112782"/>
            <a:ext cx="4046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Étude</a:t>
            </a:r>
            <a:r>
              <a:rPr lang="es-ES" sz="2000" dirty="0"/>
              <a:t> des </a:t>
            </a:r>
            <a:r>
              <a:rPr lang="es-ES" sz="2000" dirty="0" err="1"/>
              <a:t>répertoires</a:t>
            </a:r>
            <a:r>
              <a:rPr lang="es-ES" sz="2000" dirty="0"/>
              <a:t> TCR</a:t>
            </a:r>
            <a:r>
              <a:rPr lang="el-GR" sz="2000" dirty="0"/>
              <a:t>β</a:t>
            </a:r>
            <a:r>
              <a:rPr lang="es-ES" sz="2000" dirty="0"/>
              <a:t> </a:t>
            </a:r>
            <a:r>
              <a:rPr lang="es-ES" sz="2000" dirty="0" err="1"/>
              <a:t>humaines</a:t>
            </a:r>
            <a:endParaRPr lang="fr-FR" sz="20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52D404C-9C19-463D-9FBD-151831C33419}"/>
              </a:ext>
            </a:extLst>
          </p:cNvPr>
          <p:cNvSpPr txBox="1"/>
          <p:nvPr/>
        </p:nvSpPr>
        <p:spPr>
          <a:xfrm>
            <a:off x="5760519" y="3042351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CMV</a:t>
            </a:r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D2E3056-AF21-4639-8CDD-691F1F39557C}"/>
              </a:ext>
            </a:extLst>
          </p:cNvPr>
          <p:cNvSpPr txBox="1"/>
          <p:nvPr/>
        </p:nvSpPr>
        <p:spPr>
          <a:xfrm>
            <a:off x="9773428" y="3114222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COVID 19</a:t>
            </a:r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6AC0FA6-2C08-493A-9C90-E8C3913ECD66}"/>
              </a:ext>
            </a:extLst>
          </p:cNvPr>
          <p:cNvSpPr txBox="1"/>
          <p:nvPr/>
        </p:nvSpPr>
        <p:spPr>
          <a:xfrm>
            <a:off x="8541731" y="5974283"/>
            <a:ext cx="3598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Étude</a:t>
            </a:r>
            <a:r>
              <a:rPr lang="es-ES" sz="2000" dirty="0"/>
              <a:t> des </a:t>
            </a:r>
            <a:r>
              <a:rPr lang="es-ES" sz="2000" dirty="0" err="1"/>
              <a:t>répertoires</a:t>
            </a:r>
            <a:r>
              <a:rPr lang="es-ES" sz="2000" dirty="0"/>
              <a:t> TCR </a:t>
            </a:r>
            <a:r>
              <a:rPr lang="es-ES" sz="2000" dirty="0" err="1"/>
              <a:t>humaines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18017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0792F1-3AFB-4337-A368-63627A8D92BF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Logiciels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d’analyse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statistique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de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graphiques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et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immuneREF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-package et documentation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05B71D-0966-48C1-90A5-9DED857DD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None/>
            </a:pPr>
            <a:r>
              <a:rPr lang="es-ES" sz="2000" b="1" dirty="0">
                <a:sym typeface="Wingdings" panose="05000000000000000000" pitchFamily="2" charset="2"/>
              </a:rPr>
              <a:t>GRAPHIQUES</a:t>
            </a:r>
          </a:p>
          <a:p>
            <a:r>
              <a:rPr lang="es-ES" sz="2000" dirty="0">
                <a:sym typeface="Wingdings" panose="05000000000000000000" pitchFamily="2" charset="2"/>
              </a:rPr>
              <a:t>R ggplot3 v3.2.1</a:t>
            </a:r>
          </a:p>
          <a:p>
            <a:r>
              <a:rPr lang="es-ES" sz="2000" dirty="0" err="1">
                <a:sym typeface="Wingdings" panose="05000000000000000000" pitchFamily="2" charset="2"/>
              </a:rPr>
              <a:t>Ggbeeswarm</a:t>
            </a:r>
            <a:r>
              <a:rPr lang="es-ES" sz="2000" dirty="0">
                <a:sym typeface="Wingdings" panose="05000000000000000000" pitchFamily="2" charset="2"/>
              </a:rPr>
              <a:t> v0.6.0</a:t>
            </a:r>
          </a:p>
          <a:p>
            <a:r>
              <a:rPr lang="es-ES" sz="2000" dirty="0" err="1">
                <a:sym typeface="Wingdings" panose="05000000000000000000" pitchFamily="2" charset="2"/>
              </a:rPr>
              <a:t>RColorBrewer</a:t>
            </a:r>
            <a:r>
              <a:rPr lang="es-ES" sz="2000" dirty="0">
                <a:sym typeface="Wingdings" panose="05000000000000000000" pitchFamily="2" charset="2"/>
              </a:rPr>
              <a:t> v1.1-2</a:t>
            </a:r>
          </a:p>
          <a:p>
            <a:r>
              <a:rPr lang="es-ES" sz="2000" dirty="0" err="1">
                <a:sym typeface="Wingdings" panose="05000000000000000000" pitchFamily="2" charset="2"/>
              </a:rPr>
              <a:t>ComplexHeatmap</a:t>
            </a:r>
            <a:r>
              <a:rPr lang="es-ES" sz="2000" dirty="0">
                <a:sym typeface="Wingdings" panose="05000000000000000000" pitchFamily="2" charset="2"/>
              </a:rPr>
              <a:t> v2.2.0</a:t>
            </a:r>
          </a:p>
          <a:p>
            <a:r>
              <a:rPr lang="es-ES" sz="2000" dirty="0" err="1">
                <a:sym typeface="Wingdings" panose="05000000000000000000" pitchFamily="2" charset="2"/>
              </a:rPr>
              <a:t>Igraph</a:t>
            </a:r>
            <a:r>
              <a:rPr lang="es-ES" sz="2000" dirty="0">
                <a:sym typeface="Wingdings" panose="05000000000000000000" pitchFamily="2" charset="2"/>
              </a:rPr>
              <a:t> v1.2.4.2</a:t>
            </a:r>
          </a:p>
          <a:p>
            <a:r>
              <a:rPr lang="es-ES" sz="2000" dirty="0" err="1">
                <a:sym typeface="Wingdings" panose="05000000000000000000" pitchFamily="2" charset="2"/>
              </a:rPr>
              <a:t>ggiraphExtra</a:t>
            </a:r>
            <a:r>
              <a:rPr lang="es-ES" sz="2000" dirty="0">
                <a:sym typeface="Wingdings" panose="05000000000000000000" pitchFamily="2" charset="2"/>
              </a:rPr>
              <a:t> v.0.2.9</a:t>
            </a:r>
          </a:p>
          <a:p>
            <a:r>
              <a:rPr lang="es-ES" sz="2000" dirty="0" err="1">
                <a:sym typeface="Wingdings" panose="05000000000000000000" pitchFamily="2" charset="2"/>
              </a:rPr>
              <a:t>Ggally</a:t>
            </a:r>
            <a:r>
              <a:rPr lang="es-ES" sz="2000" dirty="0">
                <a:sym typeface="Wingdings" panose="05000000000000000000" pitchFamily="2" charset="2"/>
              </a:rPr>
              <a:t> v1.4.0</a:t>
            </a:r>
          </a:p>
          <a:p>
            <a:r>
              <a:rPr lang="es-ES" sz="2000" dirty="0">
                <a:sym typeface="Wingdings" panose="05000000000000000000" pitchFamily="2" charset="2"/>
              </a:rPr>
              <a:t>Biorender.com</a:t>
            </a:r>
          </a:p>
          <a:p>
            <a:endParaRPr lang="es-E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s-ES" sz="2000" b="1" dirty="0">
                <a:sym typeface="Wingdings" panose="05000000000000000000" pitchFamily="2" charset="2"/>
              </a:rPr>
              <a:t>ANALYSE</a:t>
            </a:r>
            <a:r>
              <a:rPr lang="es-ES" sz="2000" dirty="0">
                <a:sym typeface="Wingdings" panose="05000000000000000000" pitchFamily="2" charset="2"/>
              </a:rPr>
              <a:t>:</a:t>
            </a:r>
          </a:p>
          <a:p>
            <a:r>
              <a:rPr lang="es-ES" sz="2000" dirty="0">
                <a:sym typeface="Wingdings" panose="05000000000000000000" pitchFamily="2" charset="2"/>
              </a:rPr>
              <a:t>R 3.6.1</a:t>
            </a:r>
          </a:p>
          <a:p>
            <a:r>
              <a:rPr lang="es-ES" sz="2000" dirty="0" err="1">
                <a:sym typeface="Wingdings" panose="05000000000000000000" pitchFamily="2" charset="2"/>
              </a:rPr>
              <a:t>Package</a:t>
            </a:r>
            <a:r>
              <a:rPr lang="es-ES" sz="2000" dirty="0">
                <a:sym typeface="Wingdings" panose="05000000000000000000" pitchFamily="2" charset="2"/>
              </a:rPr>
              <a:t> R </a:t>
            </a:r>
            <a:r>
              <a:rPr lang="es-ES" sz="2000" dirty="0" err="1">
                <a:sym typeface="Wingdings" panose="05000000000000000000" pitchFamily="2" charset="2"/>
              </a:rPr>
              <a:t>foreach</a:t>
            </a:r>
            <a:r>
              <a:rPr lang="es-ES" sz="2000" dirty="0">
                <a:sym typeface="Wingdings" panose="05000000000000000000" pitchFamily="2" charset="2"/>
              </a:rPr>
              <a:t> v.1.4.7</a:t>
            </a:r>
          </a:p>
          <a:p>
            <a:r>
              <a:rPr lang="es-ES" sz="2000" dirty="0" err="1">
                <a:sym typeface="Wingdings" panose="05000000000000000000" pitchFamily="2" charset="2"/>
              </a:rPr>
              <a:t>doMC</a:t>
            </a:r>
            <a:r>
              <a:rPr lang="es-ES" sz="2000" dirty="0">
                <a:sym typeface="Wingdings" panose="05000000000000000000" pitchFamily="2" charset="2"/>
              </a:rPr>
              <a:t> v1.3.6</a:t>
            </a:r>
          </a:p>
          <a:p>
            <a:r>
              <a:rPr lang="es-ES" sz="2000" dirty="0">
                <a:sym typeface="Wingdings" panose="05000000000000000000" pitchFamily="2" charset="2"/>
              </a:rPr>
              <a:t>GitHub</a:t>
            </a:r>
          </a:p>
          <a:p>
            <a:endParaRPr lang="es-ES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925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DBF63A-9F8D-4A23-9726-70D2A0BB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</p:spPr>
        <p:txBody>
          <a:bodyPr anchor="t">
            <a:normAutofit/>
          </a:bodyPr>
          <a:lstStyle/>
          <a:p>
            <a:r>
              <a:rPr lang="fr-FR" sz="4000" b="1" dirty="0"/>
              <a:t>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4B0605-50A2-4D77-9B43-57D54AFF8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4" y="1676400"/>
            <a:ext cx="5638796" cy="3505200"/>
          </a:xfrm>
        </p:spPr>
        <p:txBody>
          <a:bodyPr>
            <a:normAutofit/>
          </a:bodyPr>
          <a:lstStyle/>
          <a:p>
            <a:r>
              <a:rPr lang="fr-FR" sz="1500" dirty="0">
                <a:solidFill>
                  <a:schemeClr val="tx1">
                    <a:alpha val="55000"/>
                  </a:schemeClr>
                </a:solidFill>
              </a:rPr>
              <a:t>Comparaison de répertoires immunitaires basée sur des caractéristiques immunologiques</a:t>
            </a:r>
          </a:p>
          <a:p>
            <a:r>
              <a:rPr lang="fr-FR" sz="1500" dirty="0">
                <a:solidFill>
                  <a:schemeClr val="tx1">
                    <a:alpha val="55000"/>
                  </a:schemeClr>
                </a:solidFill>
              </a:rPr>
              <a:t>immuneREF mesure la similarité des répertoires immunitaires avec une grand sensibilité</a:t>
            </a:r>
          </a:p>
          <a:p>
            <a:r>
              <a:rPr lang="fr-FR" sz="1500" dirty="0">
                <a:solidFill>
                  <a:schemeClr val="tx1">
                    <a:alpha val="55000"/>
                  </a:schemeClr>
                </a:solidFill>
              </a:rPr>
              <a:t>L’analyse de l’information mutuelle démontre une interdépendance nulle ou limitée des caractéristiques du immuneREF</a:t>
            </a:r>
          </a:p>
          <a:p>
            <a:r>
              <a:rPr lang="fr-FR" sz="1500" dirty="0">
                <a:solidFill>
                  <a:schemeClr val="tx1">
                    <a:alpha val="55000"/>
                  </a:schemeClr>
                </a:solidFill>
              </a:rPr>
              <a:t>Le paysage de similarité des répertoires simulés définit les répertoires de référence</a:t>
            </a:r>
          </a:p>
          <a:p>
            <a:r>
              <a:rPr lang="fr-FR" sz="1500" dirty="0">
                <a:solidFill>
                  <a:schemeClr val="tx1">
                    <a:alpha val="55000"/>
                  </a:schemeClr>
                </a:solidFill>
              </a:rPr>
              <a:t>Validation d’immuneREF sur des données expérimentales</a:t>
            </a:r>
          </a:p>
          <a:p>
            <a:r>
              <a:rPr lang="fr-FR" sz="1500" dirty="0">
                <a:solidFill>
                  <a:schemeClr val="tx1">
                    <a:alpha val="55000"/>
                  </a:schemeClr>
                </a:solidFill>
              </a:rPr>
              <a:t>L’application d’immuneREF</a:t>
            </a:r>
          </a:p>
          <a:p>
            <a:r>
              <a:rPr lang="fr-FR" sz="1500" dirty="0">
                <a:solidFill>
                  <a:schemeClr val="tx1">
                    <a:alpha val="55000"/>
                  </a:schemeClr>
                </a:solidFill>
              </a:rPr>
              <a:t>Extensibilité de immuneREF</a:t>
            </a:r>
          </a:p>
        </p:txBody>
      </p:sp>
    </p:spTree>
    <p:extLst>
      <p:ext uri="{BB962C8B-B14F-4D97-AF65-F5344CB8AC3E}">
        <p14:creationId xmlns:p14="http://schemas.microsoft.com/office/powerpoint/2010/main" val="118792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2773461-7D0F-48DF-B361-680D1D8F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76400"/>
            <a:ext cx="381000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18F2BA-5D85-42B0-A357-D67A93E6F9F8}"/>
              </a:ext>
            </a:extLst>
          </p:cNvPr>
          <p:cNvSpPr txBox="1"/>
          <p:nvPr/>
        </p:nvSpPr>
        <p:spPr>
          <a:xfrm>
            <a:off x="5181604" y="1676400"/>
            <a:ext cx="5638796" cy="3505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55000"/>
                  </a:schemeClr>
                </a:solidFill>
              </a:rPr>
              <a:t>Une</a:t>
            </a:r>
            <a:r>
              <a:rPr lang="en-US" sz="16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fr-FR" sz="1600" dirty="0">
                <a:solidFill>
                  <a:schemeClr val="tx1">
                    <a:alpha val="55000"/>
                  </a:schemeClr>
                </a:solidFill>
                <a:effectLst/>
              </a:rPr>
              <a:t>compréhension</a:t>
            </a:r>
            <a:r>
              <a:rPr lang="en-US" sz="1600" dirty="0">
                <a:solidFill>
                  <a:schemeClr val="tx1">
                    <a:alpha val="55000"/>
                  </a:schemeClr>
                </a:solidFill>
                <a:effectLst/>
              </a:rPr>
              <a:t> quantitative </a:t>
            </a:r>
            <a:r>
              <a:rPr lang="fr-FR" sz="1600" dirty="0">
                <a:solidFill>
                  <a:schemeClr val="tx1">
                    <a:alpha val="55000"/>
                  </a:schemeClr>
                </a:solidFill>
                <a:effectLst/>
              </a:rPr>
              <a:t>limitée</a:t>
            </a:r>
            <a:r>
              <a:rPr lang="en-US" sz="1600" dirty="0">
                <a:solidFill>
                  <a:schemeClr val="tx1">
                    <a:alpha val="55000"/>
                  </a:schemeClr>
                </a:solidFill>
                <a:effectLst/>
              </a:rPr>
              <a:t> de la façon dont ces répertoires diffèrent entre les individus et les populations cellulaires, car il n'existe aucune méthode pour mesurer la similarité interindividuelle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55000"/>
                  </a:schemeClr>
                </a:solidFill>
                <a:effectLst/>
              </a:rPr>
              <a:t>Nous ne pouvons donc pas savoir comment la santé et la maladie façonnent les répertoires immunitaires et comment la maladie contribue à la déviation du répertoire de base d'un individu.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alpha val="55000"/>
                  </a:schemeClr>
                </a:solidFill>
                <a:effectLst/>
              </a:rPr>
              <a:t>On pense que l'infection ou la maladie produit des changements mesurables dans le répertoire </a:t>
            </a:r>
            <a:r>
              <a:rPr lang="fr-FR" sz="1600" dirty="0">
                <a:solidFill>
                  <a:schemeClr val="tx1">
                    <a:alpha val="55000"/>
                  </a:schemeClr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fr-FR" sz="1600" dirty="0">
                <a:solidFill>
                  <a:schemeClr val="tx1">
                    <a:alpha val="55000"/>
                  </a:schemeClr>
                </a:solidFill>
                <a:effectLst/>
              </a:rPr>
              <a:t>caractéristiques dépendantes et indépendantes de la séquence, dont la dépendance statistique et l'interprétabilité immunologique varient.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1">
                    <a:alpha val="55000"/>
                  </a:schemeClr>
                </a:solidFill>
                <a:effectLst/>
              </a:rPr>
              <a:t>immuneREF</a:t>
            </a:r>
            <a:r>
              <a:rPr lang="fr-FR" sz="1600" dirty="0">
                <a:solidFill>
                  <a:schemeClr val="tx1">
                    <a:alpha val="55000"/>
                  </a:schemeClr>
                </a:solidFill>
                <a:effectLst/>
              </a:rPr>
              <a:t> : quantifie la similarité du répertoire en utilisant une combinaison de traits interprétables immunologiquement </a:t>
            </a:r>
            <a:r>
              <a:rPr lang="fr-FR" sz="1600" dirty="0">
                <a:solidFill>
                  <a:schemeClr val="tx1">
                    <a:alpha val="55000"/>
                  </a:schemeClr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fr-FR" sz="1600" dirty="0">
                <a:solidFill>
                  <a:schemeClr val="tx1">
                    <a:alpha val="55000"/>
                  </a:schemeClr>
                </a:solidFill>
                <a:effectLst/>
              </a:rPr>
              <a:t>Il établit un dictionnaire auto-calculant d'ensembles de données simulées et expérimentales dans lequel chaque nouvel ensemble de données analysé peut être utilisé comme référence pour la corrélation interindividuelle des traits du répertoire.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B39DFD-12D7-497F-B1EA-6FCDC7CEA276}"/>
              </a:ext>
            </a:extLst>
          </p:cNvPr>
          <p:cNvSpPr txBox="1"/>
          <p:nvPr/>
        </p:nvSpPr>
        <p:spPr>
          <a:xfrm>
            <a:off x="5049221" y="3615571"/>
            <a:ext cx="6685579" cy="892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dirty="0">
              <a:effectLst/>
            </a:endParaRPr>
          </a:p>
        </p:txBody>
      </p:sp>
      <p:pic>
        <p:nvPicPr>
          <p:cNvPr id="10" name="Image 9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67E8053E-3A3D-4724-80B5-6E9FAADB0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60" y="2205164"/>
            <a:ext cx="1831589" cy="28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14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53AE51-E1F9-4116-A169-474D41BE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9" y="502920"/>
            <a:ext cx="4059046" cy="14630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Comparaison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répertoires immunitaires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basée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sur des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caractéristiques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immunologiques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construction d’un atlas de similitude des répertoires immunitaires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B427D2-8D0F-43DA-977A-0A5DF8ED2D5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Les </a:t>
            </a:r>
            <a:r>
              <a:rPr lang="en-US" sz="1400" dirty="0" err="1"/>
              <a:t>caractéristiques</a:t>
            </a:r>
            <a:r>
              <a:rPr lang="en-US" sz="1400" dirty="0"/>
              <a:t> </a:t>
            </a:r>
            <a:r>
              <a:rPr lang="en-US" sz="1400" dirty="0" err="1"/>
              <a:t>uniques</a:t>
            </a:r>
            <a:r>
              <a:rPr lang="en-US" sz="1400" dirty="0"/>
              <a:t> </a:t>
            </a:r>
            <a:r>
              <a:rPr lang="en-US" sz="1400" dirty="0" err="1"/>
              <a:t>sont</a:t>
            </a:r>
            <a:r>
              <a:rPr lang="en-US" sz="1400" dirty="0"/>
              <a:t> </a:t>
            </a:r>
            <a:r>
              <a:rPr lang="en-US" sz="1400" dirty="0" err="1"/>
              <a:t>condensées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un </a:t>
            </a:r>
            <a:r>
              <a:rPr lang="en-US" sz="1400" dirty="0" err="1"/>
              <a:t>réseau</a:t>
            </a:r>
            <a:r>
              <a:rPr lang="en-US" sz="1400" dirty="0"/>
              <a:t> composite à </a:t>
            </a:r>
            <a:r>
              <a:rPr lang="en-US" sz="1400" dirty="0" err="1"/>
              <a:t>caractéristiques</a:t>
            </a:r>
            <a:r>
              <a:rPr lang="en-US" sz="1400" dirty="0"/>
              <a:t> </a:t>
            </a:r>
            <a:r>
              <a:rPr lang="en-US" sz="1400" dirty="0" err="1"/>
              <a:t>miltiples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prenant</a:t>
            </a:r>
            <a:r>
              <a:rPr lang="en-US" sz="1400" dirty="0"/>
              <a:t> la </a:t>
            </a:r>
            <a:r>
              <a:rPr lang="en-US" sz="1400" dirty="0" err="1"/>
              <a:t>moyenne</a:t>
            </a:r>
            <a:r>
              <a:rPr lang="en-US" sz="1400" dirty="0"/>
              <a:t> de </a:t>
            </a:r>
            <a:r>
              <a:rPr lang="en-US" sz="1400" dirty="0" err="1"/>
              <a:t>toutes</a:t>
            </a:r>
            <a:r>
              <a:rPr lang="en-US" sz="1400" dirty="0"/>
              <a:t> les </a:t>
            </a:r>
            <a:r>
              <a:rPr lang="en-US" sz="1400" dirty="0" err="1"/>
              <a:t>valeurs</a:t>
            </a:r>
            <a:r>
              <a:rPr lang="en-US" sz="1400" dirty="0"/>
              <a:t> de similarité des </a:t>
            </a:r>
            <a:r>
              <a:rPr lang="en-US" sz="1400" dirty="0" err="1"/>
              <a:t>caractéristiques</a:t>
            </a:r>
            <a:r>
              <a:rPr lang="en-US" sz="1400" dirty="0"/>
              <a:t> </a:t>
            </a:r>
            <a:r>
              <a:rPr lang="en-US" sz="1400" dirty="0" err="1"/>
              <a:t>uniques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une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valeure</a:t>
            </a:r>
            <a:r>
              <a:rPr lang="en-US" sz="1400" dirty="0">
                <a:sym typeface="Wingdings" panose="05000000000000000000" pitchFamily="2" charset="2"/>
              </a:rPr>
              <a:t> de similarité du répertoire</a:t>
            </a:r>
            <a:endParaRPr lang="en-US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355A22-AE6F-4E11-BA8B-9F56BB6C7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9" r="46978"/>
          <a:stretch/>
        </p:blipFill>
        <p:spPr>
          <a:xfrm>
            <a:off x="948340" y="2290936"/>
            <a:ext cx="10283128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6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53AE51-E1F9-4116-A169-474D41BE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9" y="502920"/>
            <a:ext cx="4059046" cy="14630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immuneREF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mesure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similarité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répertoires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immunitaires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avec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grand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sensibilité</a:t>
            </a:r>
            <a:endParaRPr lang="en-US" sz="2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B0A3E8E-62BF-44E1-8C94-10B29059E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8" r="51506" b="51259"/>
          <a:stretch/>
        </p:blipFill>
        <p:spPr>
          <a:xfrm>
            <a:off x="1595761" y="2894493"/>
            <a:ext cx="3874600" cy="24539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E8C2F92-C694-43FC-986F-5AF9A6932F4F}"/>
              </a:ext>
            </a:extLst>
          </p:cNvPr>
          <p:cNvSpPr txBox="1"/>
          <p:nvPr/>
        </p:nvSpPr>
        <p:spPr>
          <a:xfrm>
            <a:off x="1432048" y="5538778"/>
            <a:ext cx="4202026" cy="4698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matrices de similarité </a:t>
            </a:r>
            <a:r>
              <a:rPr 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d’une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seule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caractéristique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pouvons </a:t>
            </a:r>
            <a:r>
              <a:rPr 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fusionner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un </a:t>
            </a:r>
            <a:r>
              <a:rPr lang="en-US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composite. 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B224E5F7-E1BC-447E-BA3A-D8100867F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04620"/>
              </p:ext>
            </p:extLst>
          </p:nvPr>
        </p:nvGraphicFramePr>
        <p:xfrm>
          <a:off x="6341836" y="2974376"/>
          <a:ext cx="3874600" cy="23740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0959">
                  <a:extLst>
                    <a:ext uri="{9D8B030D-6E8A-4147-A177-3AD203B41FA5}">
                      <a16:colId xmlns:a16="http://schemas.microsoft.com/office/drawing/2014/main" val="2981749386"/>
                    </a:ext>
                  </a:extLst>
                </a:gridCol>
                <a:gridCol w="1743641">
                  <a:extLst>
                    <a:ext uri="{9D8B030D-6E8A-4147-A177-3AD203B41FA5}">
                      <a16:colId xmlns:a16="http://schemas.microsoft.com/office/drawing/2014/main" val="2667969453"/>
                    </a:ext>
                  </a:extLst>
                </a:gridCol>
              </a:tblGrid>
              <a:tr h="318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Paramètre modifié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Impact sur les caractéristiques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712839"/>
                  </a:ext>
                </a:extLst>
              </a:tr>
              <a:tr h="1558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α (fonction Hill)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Diversité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0210416"/>
                  </a:ext>
                </a:extLst>
              </a:tr>
              <a:tr h="43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Augmentation du bruit V(D)J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Gènes géminaux et d’occurrence des k-mer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1502693"/>
                  </a:ext>
                </a:extLst>
              </a:tr>
              <a:tr h="432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Modification d’insertion/délétion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Fréquence d’amino acides et l’architecture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7794684"/>
                  </a:ext>
                </a:extLst>
              </a:tr>
              <a:tr h="318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L’implantation de motifs à diverses fréquences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k-mer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9849265"/>
                  </a:ext>
                </a:extLst>
              </a:tr>
              <a:tr h="2859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Suppression des séquences hub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Architecture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7082999"/>
                  </a:ext>
                </a:extLst>
              </a:tr>
              <a:tr h="318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Introduction des codons synonymes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k-mer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9345811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48C8AB76-0093-4F04-B329-5CB2515B85AF}"/>
              </a:ext>
            </a:extLst>
          </p:cNvPr>
          <p:cNvSpPr txBox="1"/>
          <p:nvPr/>
        </p:nvSpPr>
        <p:spPr>
          <a:xfrm>
            <a:off x="6292106" y="1549478"/>
            <a:ext cx="4202026" cy="110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fr-FR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quantifier la sensibilité d’immuneREF, nous avons détecté les changements significatifs dans les scores de similarité de la variation de paramètres de simulation à la fois sur la caractéristique unique et sur le réseau composite.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793FCD7-8BCF-4224-97F7-5D10BED23378}"/>
              </a:ext>
            </a:extLst>
          </p:cNvPr>
          <p:cNvSpPr txBox="1"/>
          <p:nvPr/>
        </p:nvSpPr>
        <p:spPr>
          <a:xfrm>
            <a:off x="6273553" y="5538778"/>
            <a:ext cx="4202026" cy="61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Ils ont démonté que la structure immuneREF est sensible aux variations du répertoire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16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53AE51-E1F9-4116-A169-474D41BE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390116" cy="558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L’analyse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l’information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mutuelle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démontre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interdépendance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limitée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caractéristiques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immuneREF</a:t>
            </a:r>
            <a:endParaRPr lang="en-US" sz="2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B427D2-8D0F-43DA-977A-0A5DF8ED2D57}"/>
              </a:ext>
            </a:extLst>
          </p:cNvPr>
          <p:cNvSpPr txBox="1"/>
          <p:nvPr/>
        </p:nvSpPr>
        <p:spPr>
          <a:xfrm>
            <a:off x="4527020" y="279202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en-US" sz="1400" dirty="0" err="1">
                <a:effectLst/>
              </a:rPr>
              <a:t>Ils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ont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vérifié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si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chaque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caractéristique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fournit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une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mesure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suffisamment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différente</a:t>
            </a:r>
            <a:r>
              <a:rPr lang="en-US" sz="1400" dirty="0">
                <a:effectLst/>
              </a:rPr>
              <a:t> de </a:t>
            </a:r>
            <a:r>
              <a:rPr lang="en-US" sz="1400" dirty="0" err="1">
                <a:effectLst/>
              </a:rPr>
              <a:t>l’espace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d’information</a:t>
            </a:r>
            <a:r>
              <a:rPr lang="en-US" sz="1400" dirty="0">
                <a:effectLst/>
              </a:rPr>
              <a:t> du </a:t>
            </a:r>
            <a:r>
              <a:rPr lang="en-US" sz="1400" dirty="0" err="1">
                <a:effectLst/>
              </a:rPr>
              <a:t>répertoire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immunitaire</a:t>
            </a:r>
            <a:r>
              <a:rPr lang="en-US" sz="1400" dirty="0">
                <a:effectLst/>
              </a:rPr>
              <a:t>. </a:t>
            </a:r>
          </a:p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en-US" sz="1400" dirty="0">
                <a:effectLst/>
              </a:rPr>
              <a:t>Les </a:t>
            </a:r>
            <a:r>
              <a:rPr lang="en-US" sz="1400" dirty="0" err="1">
                <a:effectLst/>
              </a:rPr>
              <a:t>caractéristiques</a:t>
            </a:r>
            <a:r>
              <a:rPr lang="en-US" sz="1400" dirty="0">
                <a:effectLst/>
              </a:rPr>
              <a:t> ne </a:t>
            </a:r>
            <a:r>
              <a:rPr lang="en-US" sz="1400" dirty="0" err="1">
                <a:effectLst/>
              </a:rPr>
              <a:t>présentaient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aucune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dépendance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ou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une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dépendance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limitée</a:t>
            </a:r>
            <a:r>
              <a:rPr lang="en-US" sz="1400" dirty="0">
                <a:effectLst/>
              </a:rPr>
              <a:t> </a:t>
            </a:r>
            <a:r>
              <a:rPr lang="en-US" sz="1400" dirty="0">
                <a:effectLst/>
                <a:sym typeface="Wingdings" panose="05000000000000000000" pitchFamily="2" charset="2"/>
              </a:rPr>
              <a:t></a:t>
            </a:r>
            <a:r>
              <a:rPr lang="en-US" sz="1400" dirty="0">
                <a:effectLst/>
              </a:rPr>
              <a:t> les </a:t>
            </a:r>
            <a:r>
              <a:rPr lang="en-US" sz="1400" dirty="0" err="1">
                <a:effectLst/>
              </a:rPr>
              <a:t>espaces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d’information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immunitaire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capturés</a:t>
            </a:r>
            <a:r>
              <a:rPr lang="en-US" sz="1400" dirty="0">
                <a:effectLst/>
              </a:rPr>
              <a:t> ne se </a:t>
            </a:r>
            <a:r>
              <a:rPr lang="en-US" sz="1400" dirty="0" err="1">
                <a:effectLst/>
              </a:rPr>
              <a:t>chevauchent</a:t>
            </a:r>
            <a:r>
              <a:rPr lang="en-US" sz="1400" dirty="0">
                <a:effectLst/>
              </a:rPr>
              <a:t> pas et </a:t>
            </a:r>
            <a:r>
              <a:rPr lang="en-US" sz="1400" dirty="0" err="1">
                <a:effectLst/>
              </a:rPr>
              <a:t>sont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distincts</a:t>
            </a:r>
            <a:r>
              <a:rPr lang="en-US" sz="1400" dirty="0">
                <a:effectLst/>
              </a:rPr>
              <a:t>. </a:t>
            </a:r>
            <a:endParaRPr lang="en-US" sz="1400" dirty="0"/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7896DB6-05BB-4FE8-B035-EEA46288A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9530"/>
              </p:ext>
            </p:extLst>
          </p:nvPr>
        </p:nvGraphicFramePr>
        <p:xfrm>
          <a:off x="5048688" y="862321"/>
          <a:ext cx="3491730" cy="15336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45865">
                  <a:extLst>
                    <a:ext uri="{9D8B030D-6E8A-4147-A177-3AD203B41FA5}">
                      <a16:colId xmlns:a16="http://schemas.microsoft.com/office/drawing/2014/main" val="2137488975"/>
                    </a:ext>
                  </a:extLst>
                </a:gridCol>
                <a:gridCol w="1745865">
                  <a:extLst>
                    <a:ext uri="{9D8B030D-6E8A-4147-A177-3AD203B41FA5}">
                      <a16:colId xmlns:a16="http://schemas.microsoft.com/office/drawing/2014/main" val="3556564629"/>
                    </a:ext>
                  </a:extLst>
                </a:gridCol>
              </a:tblGrid>
              <a:tr h="459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Information mutuelle le plus faible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837" marR="9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Information mutuelle le plus </a:t>
                      </a:r>
                      <a:r>
                        <a:rPr lang="fr-FR" sz="1100" dirty="0" err="1">
                          <a:effectLst/>
                        </a:rPr>
                        <a:t>élévée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837" marR="99837" marT="0" marB="0"/>
                </a:tc>
                <a:extLst>
                  <a:ext uri="{0D108BD9-81ED-4DB2-BD59-A6C34878D82A}">
                    <a16:rowId xmlns:a16="http://schemas.microsoft.com/office/drawing/2014/main" val="1841798550"/>
                  </a:ext>
                </a:extLst>
              </a:tr>
              <a:tr h="614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Diversité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837" marR="9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Fréquence des acides aminés positionnels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837" marR="99837" marT="0" marB="0"/>
                </a:tc>
                <a:extLst>
                  <a:ext uri="{0D108BD9-81ED-4DB2-BD59-A6C34878D82A}">
                    <a16:rowId xmlns:a16="http://schemas.microsoft.com/office/drawing/2014/main" val="769097632"/>
                  </a:ext>
                </a:extLst>
              </a:tr>
              <a:tr h="459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Convergence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837" marR="9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Occurrence des k-mer espacés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837" marR="99837" marT="0" marB="0"/>
                </a:tc>
                <a:extLst>
                  <a:ext uri="{0D108BD9-81ED-4DB2-BD59-A6C34878D82A}">
                    <a16:rowId xmlns:a16="http://schemas.microsoft.com/office/drawing/2014/main" val="3351908772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3ECA21BD-4EF3-41B5-ADB4-1AC4EE45C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2" r="54101"/>
          <a:stretch/>
        </p:blipFill>
        <p:spPr>
          <a:xfrm>
            <a:off x="8781180" y="583047"/>
            <a:ext cx="2779884" cy="209218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D03008E-978C-4125-8FD9-4735AAA6A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5" t="50876" r="1693" b="-12"/>
          <a:stretch/>
        </p:blipFill>
        <p:spPr>
          <a:xfrm>
            <a:off x="8288252" y="4100061"/>
            <a:ext cx="3272812" cy="230427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D6C085A-3352-4600-8490-7987397E44A4}"/>
              </a:ext>
            </a:extLst>
          </p:cNvPr>
          <p:cNvSpPr txBox="1"/>
          <p:nvPr/>
        </p:nvSpPr>
        <p:spPr>
          <a:xfrm>
            <a:off x="4531636" y="5246654"/>
            <a:ext cx="3689826" cy="97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fr-FR" sz="1400" dirty="0">
                <a:effectLst/>
              </a:rPr>
              <a:t>Quantifier dans quelle mesure l’ajout de nouvelles caractéristiques du répertoire entraîne des rendements décroissants</a:t>
            </a:r>
          </a:p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fr-FR" sz="1400" dirty="0">
                <a:effectLst/>
              </a:rPr>
              <a:t>La saturation de l’information.</a:t>
            </a:r>
          </a:p>
        </p:txBody>
      </p:sp>
    </p:spTree>
    <p:extLst>
      <p:ext uri="{BB962C8B-B14F-4D97-AF65-F5344CB8AC3E}">
        <p14:creationId xmlns:p14="http://schemas.microsoft.com/office/powerpoint/2010/main" val="2619914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D789A15-94B9-47BA-8C9E-39F139AB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dirty="0"/>
              <a:t>Le </a:t>
            </a:r>
            <a:r>
              <a:rPr lang="en-US" sz="2200" b="1" dirty="0" err="1"/>
              <a:t>paysage</a:t>
            </a:r>
            <a:r>
              <a:rPr lang="en-US" sz="2200" b="1" dirty="0"/>
              <a:t> de </a:t>
            </a:r>
            <a:r>
              <a:rPr lang="en-US" sz="2200" b="1" dirty="0" err="1"/>
              <a:t>similarité</a:t>
            </a:r>
            <a:r>
              <a:rPr lang="en-US" sz="2200" b="1" dirty="0"/>
              <a:t> des </a:t>
            </a:r>
            <a:r>
              <a:rPr lang="en-US" sz="2200" b="1" dirty="0" err="1"/>
              <a:t>répertoires</a:t>
            </a:r>
            <a:r>
              <a:rPr lang="en-US" sz="2200" b="1" dirty="0"/>
              <a:t> </a:t>
            </a:r>
            <a:r>
              <a:rPr lang="en-US" sz="2200" b="1" dirty="0" err="1"/>
              <a:t>simulés</a:t>
            </a:r>
            <a:r>
              <a:rPr lang="en-US" sz="2200" b="1" dirty="0"/>
              <a:t> </a:t>
            </a:r>
            <a:r>
              <a:rPr lang="en-US" sz="2200" b="1" dirty="0" err="1"/>
              <a:t>définit</a:t>
            </a:r>
            <a:r>
              <a:rPr lang="en-US" sz="2200" b="1" dirty="0"/>
              <a:t> les </a:t>
            </a:r>
            <a:r>
              <a:rPr lang="en-US" sz="2200" b="1" dirty="0" err="1"/>
              <a:t>répertoires</a:t>
            </a:r>
            <a:r>
              <a:rPr lang="en-US" sz="2200" b="1" dirty="0"/>
              <a:t> de </a:t>
            </a:r>
            <a:r>
              <a:rPr lang="en-US" sz="2200" b="1" dirty="0" err="1"/>
              <a:t>référence</a:t>
            </a:r>
            <a:br>
              <a:rPr lang="en-US" sz="3000" b="1" dirty="0"/>
            </a:br>
            <a:endParaRPr lang="en-US" sz="30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E7323C-B8A5-46F0-8D5D-DA1DAC211BAB}"/>
              </a:ext>
            </a:extLst>
          </p:cNvPr>
          <p:cNvSpPr txBox="1"/>
          <p:nvPr/>
        </p:nvSpPr>
        <p:spPr>
          <a:xfrm>
            <a:off x="572493" y="3170982"/>
            <a:ext cx="6713552" cy="18971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La </a:t>
            </a:r>
            <a:r>
              <a:rPr lang="en-US" sz="1400" dirty="0" err="1"/>
              <a:t>similarité</a:t>
            </a:r>
            <a:r>
              <a:rPr lang="en-US" sz="1400" dirty="0"/>
              <a:t> locale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quand</a:t>
            </a:r>
            <a:r>
              <a:rPr lang="en-US" sz="1400" dirty="0"/>
              <a:t> deux </a:t>
            </a:r>
            <a:r>
              <a:rPr lang="en-US" sz="1400" dirty="0" err="1"/>
              <a:t>nœuds</a:t>
            </a:r>
            <a:r>
              <a:rPr lang="en-US" sz="1400" dirty="0"/>
              <a:t> </a:t>
            </a:r>
            <a:r>
              <a:rPr lang="en-US" sz="1400" dirty="0" err="1"/>
              <a:t>sont</a:t>
            </a:r>
            <a:r>
              <a:rPr lang="en-US" sz="1400" dirty="0"/>
              <a:t> </a:t>
            </a:r>
            <a:r>
              <a:rPr lang="en-US" sz="1400" dirty="0" err="1"/>
              <a:t>similaires</a:t>
            </a:r>
            <a:r>
              <a:rPr lang="en-US" sz="1400" dirty="0"/>
              <a:t> </a:t>
            </a:r>
            <a:r>
              <a:rPr lang="en-US" sz="1400" dirty="0" err="1"/>
              <a:t>l'un</a:t>
            </a:r>
            <a:r>
              <a:rPr lang="en-US" sz="1400" dirty="0"/>
              <a:t> à </a:t>
            </a:r>
            <a:r>
              <a:rPr lang="en-US" sz="1400" dirty="0" err="1"/>
              <a:t>l'autre</a:t>
            </a:r>
            <a:r>
              <a:rPr lang="en-US" sz="1400" dirty="0"/>
              <a:t> </a:t>
            </a:r>
            <a:r>
              <a:rPr lang="en-US" sz="1400" dirty="0" err="1"/>
              <a:t>s'ils</a:t>
            </a:r>
            <a:r>
              <a:rPr lang="en-US" sz="1400" dirty="0"/>
              <a:t> </a:t>
            </a:r>
            <a:r>
              <a:rPr lang="en-US" sz="1400" dirty="0" err="1"/>
              <a:t>partagent</a:t>
            </a:r>
            <a:r>
              <a:rPr lang="en-US" sz="1400" dirty="0"/>
              <a:t> de </a:t>
            </a:r>
            <a:r>
              <a:rPr lang="en-US" sz="1400" dirty="0" err="1"/>
              <a:t>nombreux</a:t>
            </a:r>
            <a:r>
              <a:rPr lang="en-US" sz="1400" dirty="0"/>
              <a:t> </a:t>
            </a:r>
            <a:r>
              <a:rPr lang="en-US" sz="1400" dirty="0" err="1"/>
              <a:t>voisins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 err="1">
                <a:sym typeface="Wingdings" panose="05000000000000000000" pitchFamily="2" charset="2"/>
              </a:rPr>
              <a:t>dif</a:t>
            </a:r>
            <a:r>
              <a:rPr lang="en-US" sz="1400" dirty="0" err="1"/>
              <a:t>férenciation</a:t>
            </a:r>
            <a:r>
              <a:rPr lang="en-US" sz="1400" dirty="0"/>
              <a:t> entre les </a:t>
            </a:r>
            <a:r>
              <a:rPr lang="en-US" sz="1400" dirty="0" err="1"/>
              <a:t>répertoires</a:t>
            </a:r>
            <a:r>
              <a:rPr lang="en-US" sz="1400" dirty="0"/>
              <a:t> bien </a:t>
            </a:r>
            <a:r>
              <a:rPr lang="en-US" sz="1400" dirty="0" err="1"/>
              <a:t>intégrés</a:t>
            </a:r>
            <a:r>
              <a:rPr lang="en-US" sz="1400" dirty="0"/>
              <a:t> et </a:t>
            </a:r>
            <a:r>
              <a:rPr lang="en-US" sz="1400" dirty="0" err="1"/>
              <a:t>aberrants</a:t>
            </a:r>
            <a:r>
              <a:rPr lang="en-US" sz="1400" dirty="0"/>
              <a:t>. </a:t>
            </a:r>
            <a:r>
              <a:rPr lang="en-US" sz="1400" dirty="0">
                <a:sym typeface="Wingdings" panose="05000000000000000000" pitchFamily="2" charset="2"/>
              </a:rPr>
              <a:t> E</a:t>
            </a:r>
            <a:r>
              <a:rPr lang="en-US" sz="1400" dirty="0"/>
              <a:t>xtraction des </a:t>
            </a:r>
            <a:r>
              <a:rPr lang="en-US" sz="1400" dirty="0" err="1"/>
              <a:t>répertoires</a:t>
            </a:r>
            <a:r>
              <a:rPr lang="en-US" sz="1400" dirty="0"/>
              <a:t> les plus </a:t>
            </a:r>
            <a:r>
              <a:rPr lang="en-US" sz="1400" dirty="0" err="1"/>
              <a:t>représentatifs</a:t>
            </a:r>
            <a:r>
              <a:rPr lang="en-US" sz="14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highlight>
                  <a:srgbClr val="00FFFF"/>
                </a:highlight>
              </a:rPr>
              <a:t>Caractéristiques des répertoires simulés sont spécifiques aux récepteurs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highlight>
                  <a:srgbClr val="FFFF00"/>
                </a:highlight>
              </a:rPr>
              <a:t>Caractéristiques des répertoires qui sont plus générales montrent une plus grande similarité entre les différentes espèces et les différents récepteurs </a:t>
            </a:r>
            <a:endParaRPr lang="en-US" sz="1400" dirty="0"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400" dirty="0"/>
              <a:t>Référence </a:t>
            </a: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dirty="0"/>
              <a:t>interprétations de la variation du score de similarité des répertoires</a:t>
            </a:r>
            <a:endParaRPr lang="fr-FR" sz="1400" dirty="0">
              <a:highlight>
                <a:srgbClr val="FFFF00"/>
              </a:highligh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7BDE7-1A7B-4547-A7AC-393E17C8E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999" b="-3"/>
          <a:stretch/>
        </p:blipFill>
        <p:spPr>
          <a:xfrm>
            <a:off x="7449331" y="2071316"/>
            <a:ext cx="4095961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4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1E802BC-79FB-4584-B410-9B970B3B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79" y="676174"/>
            <a:ext cx="4161963" cy="146304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Validation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d’immuneREF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sur des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expérimentales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détection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différences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entre les populations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cellulaires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dans des ensembles des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sur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immunisation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souris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et sur la Covid-19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humaine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A1DDE4-E128-4891-8FDE-B217D88D3D99}"/>
              </a:ext>
            </a:extLst>
          </p:cNvPr>
          <p:cNvSpPr txBox="1"/>
          <p:nvPr/>
        </p:nvSpPr>
        <p:spPr>
          <a:xfrm>
            <a:off x="4957309" y="813849"/>
            <a:ext cx="2047611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Isotypes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Population </a:t>
            </a:r>
            <a:r>
              <a:rPr lang="en-US" sz="1400" dirty="0" err="1"/>
              <a:t>cellulaires</a:t>
            </a:r>
            <a:endParaRPr lang="en-US" sz="1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B1FE29-4155-4953-92A8-7C1F18A1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2414564"/>
            <a:ext cx="10917936" cy="371209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196631A-1DD6-49BB-8AD0-5C33B0603C15}"/>
              </a:ext>
            </a:extLst>
          </p:cNvPr>
          <p:cNvSpPr txBox="1"/>
          <p:nvPr/>
        </p:nvSpPr>
        <p:spPr>
          <a:xfrm>
            <a:off x="680917" y="5744184"/>
            <a:ext cx="594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1400" dirty="0" err="1"/>
              <a:t>Groupes</a:t>
            </a:r>
            <a:r>
              <a:rPr lang="es-ES" sz="1400" dirty="0"/>
              <a:t> de </a:t>
            </a:r>
            <a:r>
              <a:rPr lang="es-ES" sz="1400" dirty="0" err="1"/>
              <a:t>similarité</a:t>
            </a:r>
            <a:r>
              <a:rPr lang="es-ES" sz="1400" dirty="0"/>
              <a:t> </a:t>
            </a:r>
            <a:r>
              <a:rPr lang="es-ES" sz="1400" dirty="0" err="1"/>
              <a:t>accrue</a:t>
            </a:r>
            <a:r>
              <a:rPr lang="es-ES" sz="1400" dirty="0"/>
              <a:t> </a:t>
            </a:r>
            <a:r>
              <a:rPr lang="es-ES" sz="1400" dirty="0" err="1"/>
              <a:t>au</a:t>
            </a:r>
            <a:r>
              <a:rPr lang="es-ES" sz="1400" dirty="0"/>
              <a:t> </a:t>
            </a:r>
            <a:r>
              <a:rPr lang="es-ES" sz="1400" dirty="0" err="1"/>
              <a:t>sein</a:t>
            </a:r>
            <a:r>
              <a:rPr lang="es-ES" sz="1400" dirty="0"/>
              <a:t> des </a:t>
            </a:r>
            <a:r>
              <a:rPr lang="es-ES" sz="1400" dirty="0" err="1"/>
              <a:t>patients</a:t>
            </a:r>
            <a:r>
              <a:rPr lang="es-ES" sz="1400" dirty="0"/>
              <a:t> et des </a:t>
            </a:r>
            <a:r>
              <a:rPr lang="es-ES" sz="1400" dirty="0" err="1"/>
              <a:t>populations</a:t>
            </a:r>
            <a:r>
              <a:rPr lang="es-ES" sz="1400" dirty="0"/>
              <a:t> </a:t>
            </a:r>
            <a:r>
              <a:rPr lang="es-ES" sz="1400" dirty="0" err="1"/>
              <a:t>cellulaires</a:t>
            </a:r>
            <a:endParaRPr lang="fr-FR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7F3DA54-06FC-4857-A290-99CB7D625A0F}"/>
              </a:ext>
            </a:extLst>
          </p:cNvPr>
          <p:cNvSpPr txBox="1"/>
          <p:nvPr/>
        </p:nvSpPr>
        <p:spPr>
          <a:xfrm>
            <a:off x="7973090" y="6081724"/>
            <a:ext cx="552017" cy="353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IgM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3DB2C2-D0C6-4556-8E0D-0F2D50D0360E}"/>
              </a:ext>
            </a:extLst>
          </p:cNvPr>
          <p:cNvSpPr txBox="1"/>
          <p:nvPr/>
        </p:nvSpPr>
        <p:spPr>
          <a:xfrm>
            <a:off x="10523785" y="6104192"/>
            <a:ext cx="552017" cy="353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IgG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F95338-CF1B-4D7A-8FFD-3DBF752B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692" y="331777"/>
            <a:ext cx="3462369" cy="21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1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D789A15-94B9-47BA-8C9E-39F139AB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dirty="0" err="1"/>
              <a:t>L’application</a:t>
            </a:r>
            <a:r>
              <a:rPr lang="en-US" sz="3200" b="1" dirty="0"/>
              <a:t> </a:t>
            </a:r>
            <a:r>
              <a:rPr lang="en-US" sz="2200" b="1" dirty="0" err="1"/>
              <a:t>d’immuneREF</a:t>
            </a:r>
            <a:br>
              <a:rPr lang="en-US" sz="3000" b="1" dirty="0"/>
            </a:br>
            <a:endParaRPr lang="en-US" sz="3000" b="1" dirty="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1C89C9F-9202-4D8B-A683-EEA3E1094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07" y="1879871"/>
            <a:ext cx="3613990" cy="149076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D330BD-82BB-4BBC-BF8B-72FAF2411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2" t="682" r="-134" b="-1"/>
          <a:stretch/>
        </p:blipFill>
        <p:spPr>
          <a:xfrm>
            <a:off x="0" y="3429000"/>
            <a:ext cx="5921898" cy="336186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B976931-C079-433C-BF06-58FE041ABA41}"/>
              </a:ext>
            </a:extLst>
          </p:cNvPr>
          <p:cNvSpPr txBox="1"/>
          <p:nvPr/>
        </p:nvSpPr>
        <p:spPr>
          <a:xfrm>
            <a:off x="6547755" y="2552283"/>
            <a:ext cx="44465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Paysage</a:t>
            </a:r>
            <a:r>
              <a:rPr lang="es-ES" sz="1400" dirty="0"/>
              <a:t> uniforme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Similarité</a:t>
            </a:r>
            <a:r>
              <a:rPr lang="es-ES" sz="1400" dirty="0"/>
              <a:t> </a:t>
            </a:r>
            <a:r>
              <a:rPr lang="es-ES" sz="1400" dirty="0" err="1"/>
              <a:t>élevés</a:t>
            </a:r>
            <a:endParaRPr lang="es-E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 err="1"/>
              <a:t>Distribution</a:t>
            </a:r>
            <a:r>
              <a:rPr lang="es-ES" sz="1400" dirty="0"/>
              <a:t> des scores de </a:t>
            </a:r>
            <a:r>
              <a:rPr lang="es-ES" sz="1400" dirty="0" err="1"/>
              <a:t>similarité</a:t>
            </a:r>
            <a:r>
              <a:rPr lang="es-ES" sz="1400" dirty="0"/>
              <a:t> </a:t>
            </a:r>
            <a:r>
              <a:rPr lang="es-ES" sz="1400" dirty="0" err="1"/>
              <a:t>homogènes</a:t>
            </a:r>
            <a:r>
              <a:rPr lang="es-ES" sz="1400" dirty="0"/>
              <a:t> </a:t>
            </a:r>
            <a:r>
              <a:rPr lang="es-ES" sz="1400" dirty="0" err="1"/>
              <a:t>dans</a:t>
            </a:r>
            <a:r>
              <a:rPr lang="es-ES" sz="1400" dirty="0"/>
              <a:t> les </a:t>
            </a:r>
            <a:r>
              <a:rPr lang="es-ES" sz="1400" dirty="0" err="1"/>
              <a:t>caractéristiques</a:t>
            </a:r>
            <a:r>
              <a:rPr lang="es-ES" sz="1400" dirty="0"/>
              <a:t> </a:t>
            </a:r>
            <a:r>
              <a:rPr lang="es-ES" sz="1400" dirty="0" err="1"/>
              <a:t>uniques</a:t>
            </a:r>
            <a:r>
              <a:rPr lang="es-ES" sz="1400" dirty="0"/>
              <a:t> </a:t>
            </a:r>
            <a:r>
              <a:rPr lang="es-ES" sz="1400" dirty="0" err="1"/>
              <a:t>malgré</a:t>
            </a:r>
            <a:r>
              <a:rPr lang="es-ES" sz="1400" dirty="0"/>
              <a:t> les </a:t>
            </a:r>
            <a:r>
              <a:rPr lang="es-ES" sz="1400" dirty="0" err="1"/>
              <a:t>différences</a:t>
            </a:r>
            <a:r>
              <a:rPr lang="es-ES" sz="1400" dirty="0"/>
              <a:t> </a:t>
            </a:r>
            <a:r>
              <a:rPr lang="es-ES" sz="1400" dirty="0" err="1"/>
              <a:t>spécifiques</a:t>
            </a:r>
            <a:r>
              <a:rPr lang="es-ES" sz="1400" dirty="0"/>
              <a:t> </a:t>
            </a:r>
            <a:r>
              <a:rPr lang="es-ES" sz="1400" dirty="0" err="1"/>
              <a:t>aux</a:t>
            </a:r>
            <a:r>
              <a:rPr lang="es-ES" sz="1400" dirty="0"/>
              <a:t> </a:t>
            </a:r>
            <a:r>
              <a:rPr lang="es-ES" sz="1400" dirty="0" err="1"/>
              <a:t>caractéristiques</a:t>
            </a:r>
            <a:endParaRPr lang="es-E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/>
          </a:p>
          <a:p>
            <a:pPr algn="just"/>
            <a:r>
              <a:rPr lang="es-ES" sz="1400" b="1" dirty="0"/>
              <a:t>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3 </a:t>
            </a:r>
            <a:r>
              <a:rPr lang="es-ES" sz="1400" dirty="0" err="1"/>
              <a:t>seuils</a:t>
            </a:r>
            <a:r>
              <a:rPr lang="es-ES" sz="1400" dirty="0"/>
              <a:t> de </a:t>
            </a:r>
            <a:r>
              <a:rPr lang="es-ES" sz="1400" dirty="0" err="1"/>
              <a:t>similarité</a:t>
            </a:r>
            <a:r>
              <a:rPr lang="es-ES" sz="1400" dirty="0"/>
              <a:t> </a:t>
            </a:r>
            <a:r>
              <a:rPr lang="es-ES" sz="1400" dirty="0" err="1"/>
              <a:t>différents</a:t>
            </a:r>
            <a:endParaRPr lang="es-E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 err="1"/>
              <a:t>Aucun</a:t>
            </a:r>
            <a:r>
              <a:rPr lang="es-ES" sz="1400" dirty="0"/>
              <a:t> </a:t>
            </a:r>
            <a:r>
              <a:rPr lang="es-ES" sz="1400" dirty="0" err="1"/>
              <a:t>regroupement</a:t>
            </a:r>
            <a:r>
              <a:rPr lang="es-ES" sz="1400" dirty="0"/>
              <a:t> </a:t>
            </a:r>
            <a:r>
              <a:rPr lang="es-ES" sz="1400" dirty="0" err="1"/>
              <a:t>spécifique</a:t>
            </a:r>
            <a:endParaRPr lang="es-E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b="1" dirty="0"/>
          </a:p>
          <a:p>
            <a:pPr algn="just"/>
            <a:r>
              <a:rPr lang="es-ES" sz="1400" b="1" dirty="0"/>
              <a:t>CDE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/>
              <a:t>Les </a:t>
            </a:r>
            <a:r>
              <a:rPr lang="es-ES" sz="1400" dirty="0" err="1"/>
              <a:t>personnes</a:t>
            </a:r>
            <a:r>
              <a:rPr lang="es-ES" sz="1400" dirty="0"/>
              <a:t> en </a:t>
            </a:r>
            <a:r>
              <a:rPr lang="es-ES" sz="1400" dirty="0" err="1"/>
              <a:t>bonne</a:t>
            </a:r>
            <a:r>
              <a:rPr lang="es-ES" sz="1400" dirty="0"/>
              <a:t> </a:t>
            </a:r>
            <a:r>
              <a:rPr lang="es-ES" sz="1400" dirty="0" err="1"/>
              <a:t>santé</a:t>
            </a:r>
            <a:r>
              <a:rPr lang="es-ES" sz="1400" dirty="0"/>
              <a:t> et AR </a:t>
            </a:r>
            <a:r>
              <a:rPr lang="es-ES" sz="1400" dirty="0" err="1"/>
              <a:t>ont</a:t>
            </a:r>
            <a:r>
              <a:rPr lang="es-ES" sz="1400" dirty="0"/>
              <a:t> une </a:t>
            </a:r>
            <a:r>
              <a:rPr lang="es-ES" sz="1400" dirty="0" err="1"/>
              <a:t>gamme</a:t>
            </a:r>
            <a:r>
              <a:rPr lang="es-ES" sz="1400" dirty="0"/>
              <a:t> plus </a:t>
            </a:r>
            <a:r>
              <a:rPr lang="es-ES" sz="1400" dirty="0" err="1"/>
              <a:t>restreinte</a:t>
            </a:r>
            <a:r>
              <a:rPr lang="es-ES" sz="1400" dirty="0"/>
              <a:t> de scores de </a:t>
            </a:r>
            <a:r>
              <a:rPr lang="es-ES" sz="1400" dirty="0" err="1"/>
              <a:t>similarité</a:t>
            </a:r>
            <a:r>
              <a:rPr lang="es-ES" sz="1400" dirty="0"/>
              <a:t> par </a:t>
            </a:r>
            <a:r>
              <a:rPr lang="es-ES" sz="1400" dirty="0" err="1"/>
              <a:t>rapport</a:t>
            </a:r>
            <a:r>
              <a:rPr lang="es-ES" sz="1400" dirty="0"/>
              <a:t> à une </a:t>
            </a:r>
            <a:r>
              <a:rPr lang="es-ES" sz="1400" dirty="0" err="1"/>
              <a:t>gamme</a:t>
            </a:r>
            <a:r>
              <a:rPr lang="es-ES" sz="1400" dirty="0"/>
              <a:t> plus </a:t>
            </a:r>
            <a:r>
              <a:rPr lang="es-ES" sz="1400" dirty="0" err="1"/>
              <a:t>large</a:t>
            </a:r>
            <a:r>
              <a:rPr lang="es-ES" sz="1400" dirty="0"/>
              <a:t> </a:t>
            </a:r>
            <a:r>
              <a:rPr lang="es-ES" sz="1400" dirty="0" err="1"/>
              <a:t>pour</a:t>
            </a:r>
            <a:r>
              <a:rPr lang="es-ES" sz="1400" dirty="0"/>
              <a:t> le LED</a:t>
            </a:r>
            <a:endParaRPr lang="fr-F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95973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99A72F-DD08-464C-82C4-1AFCCCE5BA29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/>
              <a:t>Ils</a:t>
            </a:r>
            <a:r>
              <a:rPr lang="en-US" sz="1400" dirty="0"/>
              <a:t> </a:t>
            </a:r>
            <a:r>
              <a:rPr lang="en-US" sz="1400" dirty="0" err="1"/>
              <a:t>ont</a:t>
            </a:r>
            <a:r>
              <a:rPr lang="en-US" sz="1400" dirty="0"/>
              <a:t> </a:t>
            </a:r>
            <a:r>
              <a:rPr lang="en-US" sz="1400" dirty="0" err="1"/>
              <a:t>observé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grande</a:t>
            </a:r>
            <a:r>
              <a:rPr lang="en-US" sz="1400" dirty="0"/>
              <a:t> similitude de </a:t>
            </a:r>
            <a:r>
              <a:rPr lang="en-US" sz="1400" dirty="0" err="1"/>
              <a:t>répertoire</a:t>
            </a:r>
            <a:r>
              <a:rPr lang="en-US" sz="1400" dirty="0"/>
              <a:t> au sein et entre les </a:t>
            </a:r>
            <a:r>
              <a:rPr lang="en-US" sz="1400" dirty="0" err="1"/>
              <a:t>états</a:t>
            </a:r>
            <a:r>
              <a:rPr lang="en-US" sz="1400" dirty="0"/>
              <a:t> </a:t>
            </a:r>
            <a:r>
              <a:rPr lang="en-US" sz="1400" dirty="0" err="1"/>
              <a:t>immunitaires</a:t>
            </a:r>
            <a:r>
              <a:rPr lang="en-US" sz="1400" dirty="0"/>
              <a:t>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/>
              <a:t>Seulement</a:t>
            </a:r>
            <a:r>
              <a:rPr lang="en-US" sz="1400" dirty="0"/>
              <a:t> un petit sous-</a:t>
            </a:r>
            <a:r>
              <a:rPr lang="en-US" sz="1400" dirty="0" err="1"/>
              <a:t>ensamble</a:t>
            </a:r>
            <a:r>
              <a:rPr lang="en-US" sz="1400" dirty="0"/>
              <a:t> de clones </a:t>
            </a:r>
            <a:r>
              <a:rPr lang="en-US" sz="1400" dirty="0" err="1"/>
              <a:t>différait</a:t>
            </a:r>
            <a:r>
              <a:rPr lang="en-US" sz="1400" dirty="0"/>
              <a:t> </a:t>
            </a:r>
            <a:r>
              <a:rPr lang="en-US" sz="1400" dirty="0" err="1"/>
              <a:t>significativement</a:t>
            </a:r>
            <a:r>
              <a:rPr lang="en-US" sz="1400" dirty="0"/>
              <a:t> entre les </a:t>
            </a:r>
            <a:r>
              <a:rPr lang="en-US" sz="1400" dirty="0" err="1"/>
              <a:t>états</a:t>
            </a:r>
            <a:r>
              <a:rPr lang="en-US" sz="1400" dirty="0"/>
              <a:t> </a:t>
            </a:r>
            <a:r>
              <a:rPr lang="en-US" sz="1400" dirty="0" err="1"/>
              <a:t>immunitaires</a:t>
            </a:r>
            <a:r>
              <a:rPr lang="en-US" sz="1400" dirty="0"/>
              <a:t> CMV + et CMV -; er que </a:t>
            </a:r>
            <a:r>
              <a:rPr lang="en-US" sz="1400" dirty="0" err="1"/>
              <a:t>l’exposition</a:t>
            </a:r>
            <a:r>
              <a:rPr lang="en-US" sz="1400" dirty="0"/>
              <a:t> </a:t>
            </a:r>
            <a:r>
              <a:rPr lang="en-US" sz="1400" dirty="0" err="1"/>
              <a:t>antigénique</a:t>
            </a:r>
            <a:r>
              <a:rPr lang="en-US" sz="1400" dirty="0"/>
              <a:t> du type HLA </a:t>
            </a:r>
            <a:r>
              <a:rPr lang="en-US" sz="1400" dirty="0" err="1"/>
              <a:t>indiquant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</a:t>
            </a:r>
            <a:r>
              <a:rPr lang="en-US" sz="1400" dirty="0" err="1"/>
              <a:t>réponse</a:t>
            </a:r>
            <a:r>
              <a:rPr lang="en-US" sz="1400" dirty="0"/>
              <a:t> </a:t>
            </a:r>
            <a:r>
              <a:rPr lang="en-US" sz="1400" dirty="0" err="1"/>
              <a:t>privée</a:t>
            </a:r>
            <a:r>
              <a:rPr lang="en-US" sz="1400" dirty="0"/>
              <a:t> à </a:t>
            </a:r>
            <a:r>
              <a:rPr lang="en-US" sz="1400" dirty="0" err="1"/>
              <a:t>une</a:t>
            </a:r>
            <a:r>
              <a:rPr lang="en-US" sz="1400" dirty="0"/>
              <a:t> exposition </a:t>
            </a:r>
            <a:r>
              <a:rPr lang="en-US" sz="1400" dirty="0" err="1"/>
              <a:t>antigénique</a:t>
            </a:r>
            <a:r>
              <a:rPr lang="en-US" sz="1400" dirty="0"/>
              <a:t> </a:t>
            </a:r>
            <a:r>
              <a:rPr lang="en-US" sz="1400" dirty="0" err="1"/>
              <a:t>virale</a:t>
            </a:r>
            <a:r>
              <a:rPr lang="en-US" sz="1400" dirty="0"/>
              <a:t> majeure.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Les </a:t>
            </a:r>
            <a:r>
              <a:rPr lang="es-ES" sz="1400" b="1" dirty="0" err="1"/>
              <a:t>caractéristiques</a:t>
            </a:r>
            <a:r>
              <a:rPr lang="es-ES" sz="1400" b="1" dirty="0"/>
              <a:t> du </a:t>
            </a:r>
            <a:r>
              <a:rPr lang="es-ES" sz="1400" b="1" dirty="0" err="1"/>
              <a:t>répertoire</a:t>
            </a:r>
            <a:r>
              <a:rPr lang="es-ES" sz="1400" b="1" dirty="0"/>
              <a:t> </a:t>
            </a:r>
            <a:r>
              <a:rPr lang="es-ES" sz="1400" b="1" dirty="0" err="1"/>
              <a:t>associées</a:t>
            </a:r>
            <a:r>
              <a:rPr lang="es-ES" sz="1400" b="1" dirty="0"/>
              <a:t> à </a:t>
            </a:r>
            <a:r>
              <a:rPr lang="es-ES" sz="1400" b="1" dirty="0" err="1"/>
              <a:t>l’état</a:t>
            </a:r>
            <a:r>
              <a:rPr lang="es-ES" sz="1400" b="1" dirty="0"/>
              <a:t> de la </a:t>
            </a:r>
            <a:r>
              <a:rPr lang="es-ES" sz="1400" b="1" dirty="0" err="1"/>
              <a:t>maladie</a:t>
            </a:r>
            <a:r>
              <a:rPr lang="es-ES" sz="1400" b="1" dirty="0"/>
              <a:t> </a:t>
            </a:r>
            <a:r>
              <a:rPr lang="es-ES" sz="1400" b="1" dirty="0" err="1"/>
              <a:t>ne</a:t>
            </a:r>
            <a:r>
              <a:rPr lang="es-ES" sz="1400" b="1" dirty="0"/>
              <a:t> </a:t>
            </a:r>
            <a:r>
              <a:rPr lang="es-ES" sz="1400" b="1" dirty="0" err="1"/>
              <a:t>peut</a:t>
            </a:r>
            <a:r>
              <a:rPr lang="es-ES" sz="1400" b="1" dirty="0"/>
              <a:t> </a:t>
            </a:r>
            <a:r>
              <a:rPr lang="es-ES" sz="1400" b="1" dirty="0" err="1"/>
              <a:t>pas</a:t>
            </a:r>
            <a:r>
              <a:rPr lang="es-ES" sz="1400" b="1" dirty="0"/>
              <a:t> </a:t>
            </a:r>
            <a:r>
              <a:rPr lang="es-ES" sz="1400" b="1" dirty="0" err="1"/>
              <a:t>encore</a:t>
            </a:r>
            <a:r>
              <a:rPr lang="es-ES" sz="1400" b="1" dirty="0"/>
              <a:t> </a:t>
            </a:r>
            <a:r>
              <a:rPr lang="es-ES" sz="1400" b="1" dirty="0" err="1"/>
              <a:t>être</a:t>
            </a:r>
            <a:r>
              <a:rPr lang="es-ES" sz="1400" b="1" dirty="0"/>
              <a:t> </a:t>
            </a:r>
            <a:r>
              <a:rPr lang="es-ES" sz="1400" b="1" dirty="0" err="1"/>
              <a:t>liée</a:t>
            </a:r>
            <a:r>
              <a:rPr lang="es-ES" sz="1400" b="1" dirty="0"/>
              <a:t> à un </a:t>
            </a:r>
            <a:r>
              <a:rPr lang="es-ES" sz="1400" b="1" dirty="0" err="1"/>
              <a:t>état</a:t>
            </a:r>
            <a:r>
              <a:rPr lang="es-ES" sz="1400" b="1" dirty="0"/>
              <a:t> </a:t>
            </a:r>
            <a:r>
              <a:rPr lang="es-ES" sz="1400" b="1" dirty="0" err="1"/>
              <a:t>pathologique</a:t>
            </a:r>
            <a:r>
              <a:rPr lang="es-ES" sz="1400" b="1" dirty="0"/>
              <a:t> </a:t>
            </a:r>
            <a:r>
              <a:rPr lang="es-ES" sz="1400" b="1" dirty="0" err="1"/>
              <a:t>donné</a:t>
            </a:r>
            <a:endParaRPr lang="fr-FR" sz="1400" b="1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18D919-6030-41B1-8B28-B04C0E650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4" r="47633" b="44444"/>
          <a:stretch/>
        </p:blipFill>
        <p:spPr>
          <a:xfrm>
            <a:off x="6080760" y="1911493"/>
            <a:ext cx="5458968" cy="3459381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84C4AF4A-2EB7-4378-A946-205F087B9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dirty="0" err="1"/>
              <a:t>L’application</a:t>
            </a:r>
            <a:r>
              <a:rPr lang="en-US" sz="3200" b="1" dirty="0"/>
              <a:t> </a:t>
            </a:r>
            <a:r>
              <a:rPr lang="en-US" sz="2200" b="1" dirty="0" err="1"/>
              <a:t>d’immuneREF</a:t>
            </a:r>
            <a:br>
              <a:rPr lang="en-US" sz="3000" b="1" dirty="0"/>
            </a:b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312855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53AE51-E1F9-4116-A169-474D41BE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Extensibilité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immuneREF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Intégration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l’expression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génique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aux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répertoire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immunitaire</a:t>
            </a:r>
            <a:endParaRPr lang="en-US" sz="2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BCFF36-FCE4-4A4A-B61D-D9EA884AA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52"/>
          <a:stretch/>
        </p:blipFill>
        <p:spPr>
          <a:xfrm>
            <a:off x="4434287" y="1169721"/>
            <a:ext cx="7608913" cy="245913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D1BC7BC-6148-473D-B15C-A9E1BEC11039}"/>
              </a:ext>
            </a:extLst>
          </p:cNvPr>
          <p:cNvSpPr txBox="1"/>
          <p:nvPr/>
        </p:nvSpPr>
        <p:spPr>
          <a:xfrm>
            <a:off x="5120078" y="3975617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effectLst/>
              </a:rPr>
              <a:t>immuneREF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évalue</a:t>
            </a:r>
            <a:r>
              <a:rPr lang="en-US" sz="1400" dirty="0">
                <a:effectLst/>
              </a:rPr>
              <a:t> la </a:t>
            </a:r>
            <a:r>
              <a:rPr lang="en-US" sz="1400" dirty="0" err="1">
                <a:effectLst/>
              </a:rPr>
              <a:t>similarité</a:t>
            </a:r>
            <a:r>
              <a:rPr lang="en-US" sz="1400" dirty="0">
                <a:effectLst/>
              </a:rPr>
              <a:t> sur la base </a:t>
            </a:r>
            <a:r>
              <a:rPr lang="en-US" sz="1400" dirty="0" err="1">
                <a:effectLst/>
              </a:rPr>
              <a:t>d’une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matrice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d’expression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génique</a:t>
            </a:r>
            <a:r>
              <a:rPr lang="en-US" sz="1400" dirty="0">
                <a:effectLst/>
              </a:rPr>
              <a:t> et il </a:t>
            </a:r>
            <a:r>
              <a:rPr lang="en-US" sz="1400" dirty="0" err="1">
                <a:effectLst/>
              </a:rPr>
              <a:t>l’ajoute</a:t>
            </a:r>
            <a:r>
              <a:rPr lang="en-US" sz="1400" dirty="0">
                <a:effectLst/>
              </a:rPr>
              <a:t> au </a:t>
            </a:r>
            <a:r>
              <a:rPr lang="en-US" sz="1400" dirty="0" err="1">
                <a:effectLst/>
              </a:rPr>
              <a:t>réseau</a:t>
            </a:r>
            <a:r>
              <a:rPr lang="en-US" sz="1400" dirty="0">
                <a:effectLst/>
              </a:rPr>
              <a:t> composite. Il </a:t>
            </a:r>
            <a:r>
              <a:rPr lang="en-US" sz="1400" dirty="0" err="1">
                <a:effectLst/>
              </a:rPr>
              <a:t>filtre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d’abord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tous</a:t>
            </a:r>
            <a:r>
              <a:rPr lang="en-US" sz="1400" dirty="0">
                <a:effectLst/>
              </a:rPr>
              <a:t> les </a:t>
            </a:r>
            <a:r>
              <a:rPr lang="en-US" sz="1400" dirty="0" err="1">
                <a:effectLst/>
              </a:rPr>
              <a:t>gènes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présentant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une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faible</a:t>
            </a:r>
            <a:r>
              <a:rPr lang="en-US" sz="1400" dirty="0">
                <a:effectLst/>
              </a:rPr>
              <a:t> variation entre les conditions </a:t>
            </a:r>
            <a:r>
              <a:rPr lang="en-US" sz="1400" dirty="0" err="1">
                <a:effectLst/>
              </a:rPr>
              <a:t>expérimentales</a:t>
            </a:r>
            <a:r>
              <a:rPr lang="en-US" sz="1400" dirty="0">
                <a:effectLst/>
              </a:rPr>
              <a:t>, </a:t>
            </a:r>
            <a:r>
              <a:rPr lang="en-US" sz="1400" dirty="0" err="1">
                <a:effectLst/>
              </a:rPr>
              <a:t>puis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calcule</a:t>
            </a:r>
            <a:r>
              <a:rPr lang="en-US" sz="1400" dirty="0">
                <a:effectLst/>
              </a:rPr>
              <a:t> la </a:t>
            </a:r>
            <a:r>
              <a:rPr lang="en-US" sz="1400" dirty="0" err="1">
                <a:effectLst/>
              </a:rPr>
              <a:t>corrélation</a:t>
            </a:r>
            <a:r>
              <a:rPr lang="en-US" sz="1400" dirty="0">
                <a:effectLst/>
              </a:rPr>
              <a:t> par </a:t>
            </a:r>
            <a:r>
              <a:rPr lang="en-US" sz="1400" dirty="0" err="1">
                <a:effectLst/>
              </a:rPr>
              <a:t>paire</a:t>
            </a:r>
            <a:r>
              <a:rPr lang="en-US" sz="1400" dirty="0">
                <a:effectLst/>
              </a:rPr>
              <a:t> entre les observations pour </a:t>
            </a:r>
            <a:r>
              <a:rPr lang="en-US" sz="1400" dirty="0" err="1">
                <a:effectLst/>
              </a:rPr>
              <a:t>construire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une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caractéristique</a:t>
            </a:r>
            <a:r>
              <a:rPr lang="en-US" sz="1400" dirty="0">
                <a:effectLst/>
              </a:rPr>
              <a:t> unique </a:t>
            </a:r>
            <a:r>
              <a:rPr lang="en-US" sz="1400" dirty="0" err="1">
                <a:effectLst/>
              </a:rPr>
              <a:t>d’expression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génique</a:t>
            </a:r>
            <a:r>
              <a:rPr lang="en-US" sz="1400" dirty="0">
                <a:effectLst/>
              </a:rPr>
              <a:t>. </a:t>
            </a:r>
            <a:r>
              <a:rPr lang="en-US" sz="1400" dirty="0" err="1">
                <a:effectLst/>
              </a:rPr>
              <a:t>Finalement</a:t>
            </a:r>
            <a:r>
              <a:rPr lang="en-US" sz="1400" dirty="0">
                <a:effectLst/>
              </a:rPr>
              <a:t>, </a:t>
            </a:r>
            <a:r>
              <a:rPr lang="en-US" sz="1400" dirty="0" err="1">
                <a:effectLst/>
              </a:rPr>
              <a:t>iummuneREF</a:t>
            </a:r>
            <a:r>
              <a:rPr lang="en-US" sz="1400" dirty="0">
                <a:effectLst/>
              </a:rPr>
              <a:t> superpose des </a:t>
            </a:r>
            <a:r>
              <a:rPr lang="en-US" sz="1400" dirty="0" err="1">
                <a:effectLst/>
              </a:rPr>
              <a:t>informations</a:t>
            </a:r>
            <a:r>
              <a:rPr lang="en-US" sz="1400" dirty="0">
                <a:effectLst/>
              </a:rPr>
              <a:t> </a:t>
            </a:r>
            <a:r>
              <a:rPr lang="en-US" sz="1400" dirty="0" err="1">
                <a:effectLst/>
              </a:rPr>
              <a:t>biologiques</a:t>
            </a:r>
            <a:r>
              <a:rPr lang="en-US" sz="1400" dirty="0">
                <a:effectLst/>
              </a:rPr>
              <a:t> doubles.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7134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40D285-9293-4F5D-B31A-BB94CDE9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s-ES" sz="4000" b="1" dirty="0" err="1"/>
              <a:t>Discussion</a:t>
            </a:r>
            <a:endParaRPr lang="es-ES" sz="4000" b="1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3A15529-54DB-9E5D-B2E3-340816D893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50707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81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0" name="Group 40">
            <a:extLst>
              <a:ext uri="{FF2B5EF4-FFF2-40B4-BE49-F238E27FC236}">
                <a16:creationId xmlns:a16="http://schemas.microsoft.com/office/drawing/2014/main" id="{A23D792D-D9F2-4EB4-ADE2-65A518DA6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25592A9C-8D2C-465B-A803-5CC96FD8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6B6D3DC2-5D3E-4BC5-AE58-27149337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Freeform: Shape 44">
            <a:extLst>
              <a:ext uri="{FF2B5EF4-FFF2-40B4-BE49-F238E27FC236}">
                <a16:creationId xmlns:a16="http://schemas.microsoft.com/office/drawing/2014/main" id="{D06891CE-5B9C-4B9E-AA78-3A5E2543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4" name="Rectangle 4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40D285-9293-4F5D-B31A-BB94CDE9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76400"/>
            <a:ext cx="4038600" cy="3505200"/>
          </a:xfrm>
        </p:spPr>
        <p:txBody>
          <a:bodyPr anchor="t">
            <a:normAutofit/>
          </a:bodyPr>
          <a:lstStyle/>
          <a:p>
            <a:r>
              <a:rPr lang="es-ES" sz="4000" b="1" dirty="0" err="1"/>
              <a:t>Méthodes</a:t>
            </a:r>
            <a:endParaRPr lang="es-ES" sz="40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1B8D88-A770-4C90-BFE3-CD61DE1A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1676400"/>
            <a:ext cx="5181599" cy="3505200"/>
          </a:xfrm>
        </p:spPr>
        <p:txBody>
          <a:bodyPr>
            <a:normAutofit lnSpcReduction="10000"/>
          </a:bodyPr>
          <a:lstStyle/>
          <a:p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Caractéristiques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d’immuneREF</a:t>
            </a:r>
            <a:endParaRPr lang="es-ES" sz="1500" dirty="0">
              <a:solidFill>
                <a:schemeClr val="tx1">
                  <a:alpha val="55000"/>
                </a:schemeClr>
              </a:solidFill>
            </a:endParaRPr>
          </a:p>
          <a:p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Calcul des similitudes de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répertoire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par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caractéristique</a:t>
            </a:r>
            <a:endParaRPr lang="es-ES" sz="1500" dirty="0">
              <a:solidFill>
                <a:schemeClr val="tx1">
                  <a:alpha val="55000"/>
                </a:schemeClr>
              </a:solidFill>
            </a:endParaRPr>
          </a:p>
          <a:p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Similitude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des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répertoires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: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Condensation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des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caractéristiques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dans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un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réseau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composite</a:t>
            </a:r>
          </a:p>
          <a:p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Information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mutuelle</a:t>
            </a:r>
            <a:endParaRPr lang="es-ES" sz="1500" dirty="0">
              <a:solidFill>
                <a:schemeClr val="tx1">
                  <a:alpha val="55000"/>
                </a:schemeClr>
              </a:solidFill>
            </a:endParaRPr>
          </a:p>
          <a:p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Similitude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du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répertoire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local</a:t>
            </a:r>
          </a:p>
          <a:p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Simulation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des AIRR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représentatnt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des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donées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de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vérité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terrain</a:t>
            </a:r>
            <a:endParaRPr lang="es-ES" sz="1500" dirty="0">
              <a:solidFill>
                <a:schemeClr val="tx1">
                  <a:alpha val="55000"/>
                </a:schemeClr>
              </a:solidFill>
            </a:endParaRPr>
          </a:p>
          <a:p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Ensembles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de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donées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de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séquençage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du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répertoire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immunitaire</a:t>
            </a:r>
            <a:endParaRPr lang="es-ES" sz="1500" dirty="0">
              <a:solidFill>
                <a:schemeClr val="tx1">
                  <a:alpha val="55000"/>
                </a:schemeClr>
              </a:solidFill>
            </a:endParaRPr>
          </a:p>
          <a:p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Logiciels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d’analyse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statistique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et de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graphiques</a:t>
            </a:r>
            <a:endParaRPr lang="es-ES" sz="1500" dirty="0">
              <a:solidFill>
                <a:schemeClr val="tx1">
                  <a:alpha val="55000"/>
                </a:schemeClr>
              </a:solidFill>
            </a:endParaRPr>
          </a:p>
          <a:p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Pack R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immuneREF</a:t>
            </a:r>
            <a:r>
              <a:rPr lang="es-ES" sz="1500" dirty="0">
                <a:solidFill>
                  <a:schemeClr val="tx1">
                    <a:alpha val="55000"/>
                  </a:schemeClr>
                </a:solidFill>
              </a:rPr>
              <a:t> et </a:t>
            </a:r>
            <a:r>
              <a:rPr lang="es-ES" sz="1500" dirty="0" err="1">
                <a:solidFill>
                  <a:schemeClr val="tx1">
                    <a:alpha val="55000"/>
                  </a:schemeClr>
                </a:solidFill>
              </a:rPr>
              <a:t>documentation</a:t>
            </a:r>
            <a:endParaRPr lang="es-ES" sz="1500" dirty="0">
              <a:solidFill>
                <a:schemeClr val="tx1">
                  <a:alpha val="55000"/>
                </a:schemeClr>
              </a:solidFill>
            </a:endParaRPr>
          </a:p>
          <a:p>
            <a:endParaRPr lang="es-ES" sz="1300" dirty="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81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0792F1-3AFB-4337-A368-63627A8D92BF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Caractéristiques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d’immuneREF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12FBB98-8421-4952-A1DB-A38F1DE2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Evenness </a:t>
            </a:r>
            <a:r>
              <a:rPr lang="en-US" sz="2000" dirty="0" err="1"/>
              <a:t>profil</a:t>
            </a:r>
            <a:r>
              <a:rPr lang="en-US" sz="2000" dirty="0"/>
              <a:t> (</a:t>
            </a:r>
            <a:r>
              <a:rPr lang="en-US" sz="2000" dirty="0" err="1"/>
              <a:t>état</a:t>
            </a:r>
            <a:r>
              <a:rPr lang="en-US" sz="2000" dirty="0"/>
              <a:t> </a:t>
            </a:r>
            <a:r>
              <a:rPr lang="en-US" sz="2000" dirty="0" err="1"/>
              <a:t>d’expansión</a:t>
            </a:r>
            <a:r>
              <a:rPr lang="en-US" sz="2000" dirty="0"/>
              <a:t> </a:t>
            </a:r>
            <a:r>
              <a:rPr lang="en-US" sz="2000" dirty="0" err="1"/>
              <a:t>clonale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Fréquences</a:t>
            </a:r>
            <a:r>
              <a:rPr lang="en-US" sz="2000" dirty="0"/>
              <a:t> </a:t>
            </a:r>
            <a:r>
              <a:rPr lang="en-US" sz="2000" dirty="0" err="1"/>
              <a:t>positionnelles</a:t>
            </a:r>
            <a:r>
              <a:rPr lang="en-US" sz="2000" dirty="0"/>
              <a:t> des </a:t>
            </a:r>
            <a:r>
              <a:rPr lang="en-US" sz="2000" dirty="0" err="1"/>
              <a:t>acides</a:t>
            </a:r>
            <a:r>
              <a:rPr lang="en-US" sz="2000" dirty="0"/>
              <a:t> amines</a:t>
            </a:r>
          </a:p>
          <a:p>
            <a:r>
              <a:rPr lang="en-US" sz="2000" dirty="0"/>
              <a:t>Architecture de </a:t>
            </a:r>
            <a:r>
              <a:rPr lang="en-US" sz="2000" dirty="0" err="1"/>
              <a:t>réseau</a:t>
            </a:r>
            <a:r>
              <a:rPr lang="en-US" sz="2000" dirty="0"/>
              <a:t> de </a:t>
            </a:r>
            <a:r>
              <a:rPr lang="en-US" sz="2000" dirty="0" err="1"/>
              <a:t>similarité</a:t>
            </a:r>
            <a:r>
              <a:rPr lang="en-US" sz="2000" dirty="0"/>
              <a:t> de sequences</a:t>
            </a:r>
          </a:p>
          <a:p>
            <a:r>
              <a:rPr lang="en-US" sz="2000" dirty="0" err="1"/>
              <a:t>Chevauchement</a:t>
            </a:r>
            <a:r>
              <a:rPr lang="en-US" sz="2000" dirty="0"/>
              <a:t> des </a:t>
            </a:r>
            <a:r>
              <a:rPr lang="en-US" sz="2000" dirty="0" err="1"/>
              <a:t>répertoires</a:t>
            </a:r>
            <a:r>
              <a:rPr lang="en-US" sz="2000" dirty="0"/>
              <a:t> (Convergence)</a:t>
            </a:r>
          </a:p>
          <a:p>
            <a:r>
              <a:rPr lang="en-US" sz="2000" dirty="0"/>
              <a:t>La </a:t>
            </a:r>
            <a:r>
              <a:rPr lang="en-US" sz="2000" dirty="0" err="1"/>
              <a:t>diversité</a:t>
            </a:r>
            <a:r>
              <a:rPr lang="en-US" sz="2000" dirty="0"/>
              <a:t> des </a:t>
            </a:r>
            <a:r>
              <a:rPr lang="en-US" sz="2000" dirty="0" err="1"/>
              <a:t>gènes</a:t>
            </a:r>
            <a:r>
              <a:rPr lang="en-US" sz="2000" dirty="0"/>
              <a:t> de la </a:t>
            </a:r>
            <a:r>
              <a:rPr lang="en-US" sz="2000" dirty="0" err="1"/>
              <a:t>lignée</a:t>
            </a:r>
            <a:r>
              <a:rPr lang="en-US" sz="2000" dirty="0"/>
              <a:t> </a:t>
            </a:r>
            <a:r>
              <a:rPr lang="en-US" sz="2000" dirty="0" err="1"/>
              <a:t>germinale</a:t>
            </a:r>
            <a:endParaRPr lang="en-US" sz="2000" dirty="0"/>
          </a:p>
          <a:p>
            <a:r>
              <a:rPr lang="en-US" sz="2000" dirty="0"/>
              <a:t>Occurrence de k-</a:t>
            </a:r>
            <a:r>
              <a:rPr lang="en-US" sz="2000" dirty="0" err="1"/>
              <a:t>mer</a:t>
            </a:r>
            <a:r>
              <a:rPr lang="en-US" sz="2000" dirty="0"/>
              <a:t> vide</a:t>
            </a:r>
          </a:p>
          <a:p>
            <a:r>
              <a:rPr lang="en-US" sz="2000" dirty="0" err="1"/>
              <a:t>Intégration</a:t>
            </a:r>
            <a:r>
              <a:rPr lang="en-US" sz="2000" dirty="0"/>
              <a:t> du transcriptome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055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22A90C-8BAB-40DD-A014-4C12420D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Evenness profile(</a:t>
            </a:r>
            <a:r>
              <a:rPr lang="en-US" sz="2400" dirty="0" err="1"/>
              <a:t>état</a:t>
            </a:r>
            <a:r>
              <a:rPr lang="en-US" sz="2400" dirty="0"/>
              <a:t> </a:t>
            </a:r>
            <a:r>
              <a:rPr lang="en-US" sz="2400" dirty="0" err="1"/>
              <a:t>d’expansión</a:t>
            </a:r>
            <a:r>
              <a:rPr lang="en-US" sz="2400" dirty="0"/>
              <a:t> </a:t>
            </a:r>
            <a:r>
              <a:rPr lang="en-US" sz="2400" dirty="0" err="1"/>
              <a:t>clonale</a:t>
            </a:r>
            <a:r>
              <a:rPr lang="en-US" sz="2400" dirty="0"/>
              <a:t>)</a:t>
            </a:r>
            <a:endParaRPr lang="fr-FR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26A75B-ED26-46C5-A7BE-62D392275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800" dirty="0" err="1"/>
              <a:t>Avec</a:t>
            </a:r>
            <a:r>
              <a:rPr lang="es-ES" sz="1800" dirty="0"/>
              <a:t> </a:t>
            </a:r>
            <a:r>
              <a:rPr lang="es-ES" sz="1800" dirty="0" err="1"/>
              <a:t>cet</a:t>
            </a:r>
            <a:r>
              <a:rPr lang="es-ES" sz="1800" dirty="0"/>
              <a:t> </a:t>
            </a:r>
            <a:r>
              <a:rPr lang="es-ES" sz="1800" dirty="0" err="1"/>
              <a:t>information</a:t>
            </a:r>
            <a:r>
              <a:rPr lang="es-ES" sz="1800" dirty="0"/>
              <a:t>, </a:t>
            </a:r>
            <a:r>
              <a:rPr lang="es-ES" sz="1800" dirty="0" err="1"/>
              <a:t>nous</a:t>
            </a:r>
            <a:r>
              <a:rPr lang="es-ES" sz="1800" dirty="0"/>
              <a:t> </a:t>
            </a:r>
            <a:r>
              <a:rPr lang="es-ES" sz="1800" dirty="0" err="1"/>
              <a:t>pouvons</a:t>
            </a:r>
            <a:r>
              <a:rPr lang="es-ES" sz="1800" dirty="0"/>
              <a:t> </a:t>
            </a:r>
            <a:r>
              <a:rPr lang="es-ES" sz="1800" dirty="0" err="1"/>
              <a:t>évalué</a:t>
            </a:r>
            <a:r>
              <a:rPr lang="es-ES" sz="1800" dirty="0"/>
              <a:t> la </a:t>
            </a:r>
            <a:r>
              <a:rPr lang="es-ES" sz="1800" dirty="0" err="1"/>
              <a:t>similarité</a:t>
            </a:r>
            <a:r>
              <a:rPr lang="es-ES" sz="1800" dirty="0"/>
              <a:t> de </a:t>
            </a:r>
            <a:r>
              <a:rPr lang="es-ES" sz="1800" dirty="0" err="1"/>
              <a:t>régularité</a:t>
            </a:r>
            <a:r>
              <a:rPr lang="es-ES" sz="1800" dirty="0"/>
              <a:t> </a:t>
            </a:r>
            <a:r>
              <a:rPr lang="es-ES" sz="1800" dirty="0" err="1"/>
              <a:t>inter-répertoires</a:t>
            </a:r>
            <a:r>
              <a:rPr lang="es-ES" sz="1800" dirty="0"/>
              <a:t> . </a:t>
            </a:r>
          </a:p>
          <a:p>
            <a:pPr marL="0" indent="0" algn="just">
              <a:buNone/>
            </a:pPr>
            <a:r>
              <a:rPr lang="es-ES" sz="1800" dirty="0"/>
              <a:t>Nous le </a:t>
            </a:r>
            <a:r>
              <a:rPr lang="es-ES" sz="1800" dirty="0" err="1"/>
              <a:t>calculons</a:t>
            </a:r>
            <a:r>
              <a:rPr lang="es-ES" sz="1800" dirty="0"/>
              <a:t> </a:t>
            </a:r>
            <a:r>
              <a:rPr lang="es-ES" sz="1800" dirty="0" err="1"/>
              <a:t>au</a:t>
            </a:r>
            <a:r>
              <a:rPr lang="es-ES" sz="1800" dirty="0"/>
              <a:t> niveau des </a:t>
            </a:r>
            <a:r>
              <a:rPr lang="es-ES" sz="1800" dirty="0" err="1"/>
              <a:t>nucléotides</a:t>
            </a:r>
            <a:r>
              <a:rPr lang="es-ES" sz="1800" dirty="0"/>
              <a:t> CDR3. </a:t>
            </a:r>
          </a:p>
          <a:p>
            <a:pPr marL="0" indent="0" algn="just">
              <a:buNone/>
            </a:pPr>
            <a:r>
              <a:rPr lang="es-ES" sz="1800" dirty="0"/>
              <a:t>Les </a:t>
            </a:r>
            <a:r>
              <a:rPr lang="es-ES" sz="1800" dirty="0" err="1"/>
              <a:t>valeurs</a:t>
            </a:r>
            <a:r>
              <a:rPr lang="es-ES" sz="1800" dirty="0"/>
              <a:t> du </a:t>
            </a:r>
            <a:r>
              <a:rPr lang="es-ES" sz="1800" dirty="0" err="1"/>
              <a:t>profil</a:t>
            </a:r>
            <a:r>
              <a:rPr lang="es-ES" sz="1800" dirty="0"/>
              <a:t> de </a:t>
            </a:r>
            <a:r>
              <a:rPr lang="es-ES" sz="1800" dirty="0" err="1"/>
              <a:t>régularité</a:t>
            </a:r>
            <a:r>
              <a:rPr lang="es-ES" sz="1800" dirty="0"/>
              <a:t> va entre 0 et 1.</a:t>
            </a:r>
          </a:p>
          <a:p>
            <a:pPr marL="0" indent="0" algn="just">
              <a:buNone/>
            </a:pPr>
            <a:r>
              <a:rPr lang="es-ES" sz="1800" dirty="0"/>
              <a:t>1 = </a:t>
            </a:r>
            <a:r>
              <a:rPr lang="es-ES" sz="1800" dirty="0" err="1"/>
              <a:t>distribution</a:t>
            </a:r>
            <a:r>
              <a:rPr lang="es-ES" sz="1800" dirty="0"/>
              <a:t> de </a:t>
            </a:r>
            <a:r>
              <a:rPr lang="es-ES" sz="1800" dirty="0" err="1"/>
              <a:t>fréquence</a:t>
            </a:r>
            <a:r>
              <a:rPr lang="es-ES" sz="1800" dirty="0"/>
              <a:t> </a:t>
            </a:r>
            <a:r>
              <a:rPr lang="es-ES" sz="1800" dirty="0" err="1"/>
              <a:t>clonale</a:t>
            </a:r>
            <a:r>
              <a:rPr lang="es-ES" sz="1800" dirty="0"/>
              <a:t> la plus uniforme ≠ 0</a:t>
            </a:r>
            <a:endParaRPr lang="fr-FR" sz="18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1B14CF-2867-4847-9B54-A75450CCD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5" t="65185" r="53381" b="5592"/>
          <a:stretch/>
        </p:blipFill>
        <p:spPr>
          <a:xfrm>
            <a:off x="5222894" y="630936"/>
            <a:ext cx="6452323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84BC2D9-BFF4-41BE-BB97-3289123C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690" y="978619"/>
            <a:ext cx="3717151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Fréquences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positionnelles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acides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amines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997A007-091F-451A-8228-0FE0A4609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" t="66055" r="76601" b="4722"/>
          <a:stretch/>
        </p:blipFill>
        <p:spPr>
          <a:xfrm>
            <a:off x="509158" y="630936"/>
            <a:ext cx="6452332" cy="549554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819AAAE-CC0B-48CE-A5B0-6BA76B94EF7B}"/>
              </a:ext>
            </a:extLst>
          </p:cNvPr>
          <p:cNvSpPr txBox="1"/>
          <p:nvPr/>
        </p:nvSpPr>
        <p:spPr>
          <a:xfrm>
            <a:off x="7714695" y="2252870"/>
            <a:ext cx="3888420" cy="3557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Grâce à la </a:t>
            </a:r>
            <a:r>
              <a:rPr lang="en-US" dirty="0" err="1"/>
              <a:t>comparaison</a:t>
            </a:r>
            <a:r>
              <a:rPr lang="en-US" dirty="0"/>
              <a:t> des </a:t>
            </a:r>
            <a:r>
              <a:rPr lang="en-US" dirty="0" err="1"/>
              <a:t>fréquances</a:t>
            </a:r>
            <a:r>
              <a:rPr lang="en-US" dirty="0"/>
              <a:t> </a:t>
            </a:r>
            <a:r>
              <a:rPr lang="en-US" dirty="0" err="1"/>
              <a:t>positionnelles</a:t>
            </a:r>
            <a:r>
              <a:rPr lang="en-US" dirty="0"/>
              <a:t> des </a:t>
            </a:r>
            <a:r>
              <a:rPr lang="en-US" dirty="0" err="1"/>
              <a:t>acides</a:t>
            </a:r>
            <a:r>
              <a:rPr lang="en-US" dirty="0"/>
              <a:t> </a:t>
            </a:r>
            <a:r>
              <a:rPr lang="en-US" dirty="0" err="1"/>
              <a:t>aminés</a:t>
            </a:r>
            <a:r>
              <a:rPr lang="en-US" dirty="0"/>
              <a:t>, nous </a:t>
            </a:r>
            <a:r>
              <a:rPr lang="en-US" dirty="0" err="1"/>
              <a:t>pouvons</a:t>
            </a:r>
            <a:r>
              <a:rPr lang="en-US" dirty="0"/>
              <a:t> savoir </a:t>
            </a:r>
            <a:r>
              <a:rPr lang="en-US" dirty="0" err="1"/>
              <a:t>si</a:t>
            </a:r>
            <a:r>
              <a:rPr lang="en-US" dirty="0"/>
              <a:t> il y a des mutations </a:t>
            </a:r>
            <a:r>
              <a:rPr lang="en-US" dirty="0" err="1"/>
              <a:t>ou</a:t>
            </a:r>
            <a:r>
              <a:rPr lang="en-US" dirty="0"/>
              <a:t> conservation.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Nous </a:t>
            </a:r>
            <a:r>
              <a:rPr lang="en-US" dirty="0" err="1"/>
              <a:t>calculons</a:t>
            </a:r>
            <a:r>
              <a:rPr lang="en-US" dirty="0"/>
              <a:t> la </a:t>
            </a:r>
            <a:r>
              <a:rPr lang="en-US" dirty="0" err="1"/>
              <a:t>fréquance</a:t>
            </a:r>
            <a:r>
              <a:rPr lang="en-US" dirty="0"/>
              <a:t> pour </a:t>
            </a:r>
            <a:r>
              <a:rPr lang="en-US" dirty="0" err="1"/>
              <a:t>chaque</a:t>
            </a:r>
            <a:r>
              <a:rPr lang="en-US" dirty="0"/>
              <a:t> longueur de </a:t>
            </a:r>
            <a:r>
              <a:rPr lang="en-US" dirty="0" err="1"/>
              <a:t>séquances</a:t>
            </a:r>
            <a:r>
              <a:rPr lang="en-US" dirty="0"/>
              <a:t> CDR3.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Après il y a </a:t>
            </a:r>
            <a:r>
              <a:rPr lang="en-US" dirty="0" err="1"/>
              <a:t>une</a:t>
            </a:r>
            <a:r>
              <a:rPr lang="en-US" dirty="0"/>
              <a:t> limitation de </a:t>
            </a:r>
            <a:r>
              <a:rPr lang="en-US" dirty="0" err="1"/>
              <a:t>l’analyse</a:t>
            </a:r>
            <a:r>
              <a:rPr lang="en-US" dirty="0"/>
              <a:t> à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gamme</a:t>
            </a:r>
            <a:r>
              <a:rPr lang="en-US" dirty="0"/>
              <a:t> de (8-20 </a:t>
            </a:r>
            <a:r>
              <a:rPr lang="en-US" dirty="0" err="1"/>
              <a:t>acides</a:t>
            </a:r>
            <a:r>
              <a:rPr lang="en-US" dirty="0"/>
              <a:t> </a:t>
            </a:r>
            <a:r>
              <a:rPr lang="en-US" dirty="0" err="1"/>
              <a:t>aminés</a:t>
            </a:r>
            <a:r>
              <a:rPr lang="en-US" dirty="0"/>
              <a:t>) pour </a:t>
            </a:r>
            <a:r>
              <a:rPr lang="en-US" dirty="0" err="1"/>
              <a:t>diminuer</a:t>
            </a:r>
            <a:r>
              <a:rPr lang="en-US" dirty="0"/>
              <a:t> le </a:t>
            </a:r>
            <a:r>
              <a:rPr lang="en-US" dirty="0" err="1"/>
              <a:t>biais</a:t>
            </a:r>
            <a:r>
              <a:rPr lang="en-US" dirty="0"/>
              <a:t> très </a:t>
            </a:r>
            <a:r>
              <a:rPr lang="en-US" dirty="0" err="1"/>
              <a:t>courtes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longues</a:t>
            </a:r>
            <a:r>
              <a:rPr lang="en-US" dirty="0"/>
              <a:t>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Aucune</a:t>
            </a:r>
            <a:r>
              <a:rPr lang="en-US" dirty="0"/>
              <a:t> position </a:t>
            </a:r>
            <a:r>
              <a:rPr lang="en-US" dirty="0" err="1"/>
              <a:t>n’est</a:t>
            </a:r>
            <a:r>
              <a:rPr lang="en-US" dirty="0"/>
              <a:t> pas </a:t>
            </a:r>
            <a:r>
              <a:rPr lang="en-US" dirty="0" err="1"/>
              <a:t>exclue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fréquence</a:t>
            </a:r>
            <a:r>
              <a:rPr lang="en-US" dirty="0">
                <a:sym typeface="Wingdings" panose="05000000000000000000" pitchFamily="2" charset="2"/>
              </a:rPr>
              <a:t> sensible aux perturbation de </a:t>
            </a:r>
            <a:r>
              <a:rPr lang="en-US" dirty="0" err="1">
                <a:sym typeface="Wingdings" panose="05000000000000000000" pitchFamily="2" charset="2"/>
              </a:rPr>
              <a:t>l’utilisations</a:t>
            </a:r>
            <a:r>
              <a:rPr lang="en-US" dirty="0">
                <a:sym typeface="Wingdings" panose="05000000000000000000" pitchFamily="2" charset="2"/>
              </a:rPr>
              <a:t> du VDJ.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1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B01A95-FFAC-4B57-A321-F07B4277CADE}"/>
              </a:ext>
            </a:extLst>
          </p:cNvPr>
          <p:cNvSpPr/>
          <p:nvPr/>
        </p:nvSpPr>
        <p:spPr>
          <a:xfrm>
            <a:off x="409575" y="633619"/>
            <a:ext cx="11308841" cy="5495925"/>
          </a:xfrm>
          <a:prstGeom prst="rect">
            <a:avLst/>
          </a:prstGeom>
          <a:noFill/>
          <a:ln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0C35B-B771-4500-B297-F3356B5EC912}"/>
              </a:ext>
            </a:extLst>
          </p:cNvPr>
          <p:cNvSpPr/>
          <p:nvPr/>
        </p:nvSpPr>
        <p:spPr>
          <a:xfrm>
            <a:off x="351153" y="1171300"/>
            <a:ext cx="128016" cy="704088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91BFD59-AC10-4BE6-B25F-A7AC0EA60187}"/>
              </a:ext>
            </a:extLst>
          </p:cNvPr>
          <p:cNvCxnSpPr>
            <a:cxnSpLocks/>
          </p:cNvCxnSpPr>
          <p:nvPr/>
        </p:nvCxnSpPr>
        <p:spPr>
          <a:xfrm>
            <a:off x="877459" y="2007741"/>
            <a:ext cx="10281772" cy="0"/>
          </a:xfrm>
          <a:prstGeom prst="line">
            <a:avLst/>
          </a:prstGeom>
          <a:ln>
            <a:solidFill>
              <a:srgbClr val="D5D5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65C90-E575-4837-B22A-01945AF0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10473294" cy="110642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Architecture de </a:t>
            </a:r>
            <a:r>
              <a:rPr lang="en-US" sz="2400" dirty="0" err="1"/>
              <a:t>réseau</a:t>
            </a:r>
            <a:r>
              <a:rPr lang="en-US" sz="2400" dirty="0"/>
              <a:t> de </a:t>
            </a:r>
            <a:r>
              <a:rPr lang="en-US" sz="2400" dirty="0" err="1"/>
              <a:t>similarité</a:t>
            </a:r>
            <a:r>
              <a:rPr lang="en-US" sz="2400" dirty="0"/>
              <a:t> de sequences</a:t>
            </a:r>
            <a:endParaRPr lang="fr-FR" sz="24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2CD8FF5-DDE2-44B1-82C8-B3AA4A8C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59" y="2249481"/>
            <a:ext cx="10437082" cy="35602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 err="1"/>
              <a:t>Ils</a:t>
            </a:r>
            <a:r>
              <a:rPr lang="en-US" sz="1800" dirty="0"/>
              <a:t> </a:t>
            </a:r>
            <a:r>
              <a:rPr lang="en-US" sz="1800" dirty="0" err="1"/>
              <a:t>sont</a:t>
            </a:r>
            <a:r>
              <a:rPr lang="en-US" sz="1800" dirty="0"/>
              <a:t> </a:t>
            </a:r>
            <a:r>
              <a:rPr lang="en-US" sz="1800" dirty="0" err="1"/>
              <a:t>construit</a:t>
            </a:r>
            <a:r>
              <a:rPr lang="en-US" sz="1800" dirty="0"/>
              <a:t> un </a:t>
            </a:r>
            <a:r>
              <a:rPr lang="en-US" sz="1800" dirty="0" err="1"/>
              <a:t>réseau</a:t>
            </a:r>
            <a:r>
              <a:rPr lang="en-US" sz="1800" dirty="0"/>
              <a:t> pour </a:t>
            </a:r>
            <a:r>
              <a:rPr lang="en-US" sz="1800" dirty="0" err="1"/>
              <a:t>chque</a:t>
            </a:r>
            <a:r>
              <a:rPr lang="en-US" sz="1800" dirty="0"/>
              <a:t> </a:t>
            </a:r>
            <a:r>
              <a:rPr lang="en-US" sz="1800" dirty="0" err="1"/>
              <a:t>répertoire</a:t>
            </a:r>
            <a:r>
              <a:rPr lang="en-US" sz="1800" dirty="0"/>
              <a:t> et la </a:t>
            </a:r>
            <a:r>
              <a:rPr lang="en-US" sz="1800" dirty="0" err="1"/>
              <a:t>similarité</a:t>
            </a:r>
            <a:r>
              <a:rPr lang="en-US" sz="1800" dirty="0"/>
              <a:t> entre les </a:t>
            </a:r>
            <a:r>
              <a:rPr lang="en-US" sz="1800" dirty="0" err="1"/>
              <a:t>réseaux</a:t>
            </a:r>
            <a:r>
              <a:rPr lang="en-US" sz="1800" dirty="0"/>
              <a:t> </a:t>
            </a:r>
            <a:r>
              <a:rPr lang="en-US" sz="1800" dirty="0" err="1"/>
              <a:t>résultants</a:t>
            </a:r>
            <a:r>
              <a:rPr lang="en-US" sz="1800" dirty="0"/>
              <a:t> des </a:t>
            </a:r>
            <a:r>
              <a:rPr lang="en-US" sz="1800" dirty="0" err="1"/>
              <a:t>répertoires</a:t>
            </a:r>
            <a:r>
              <a:rPr lang="en-US" sz="1800" dirty="0"/>
              <a:t> a </a:t>
            </a:r>
            <a:r>
              <a:rPr lang="en-US" sz="1800" dirty="0" err="1"/>
              <a:t>été</a:t>
            </a:r>
            <a:r>
              <a:rPr lang="en-US" sz="1800" dirty="0"/>
              <a:t> </a:t>
            </a:r>
            <a:r>
              <a:rPr lang="en-US" sz="1800" dirty="0" err="1"/>
              <a:t>évaluée</a:t>
            </a:r>
            <a:r>
              <a:rPr lang="en-US" sz="1800" dirty="0"/>
              <a:t> par rapport à </a:t>
            </a:r>
            <a:r>
              <a:rPr lang="en-US" sz="1800" dirty="0" err="1"/>
              <a:t>leurs</a:t>
            </a:r>
            <a:r>
              <a:rPr lang="en-US" sz="1800" dirty="0"/>
              <a:t> </a:t>
            </a:r>
            <a:r>
              <a:rPr lang="en-US" sz="1800" dirty="0" err="1"/>
              <a:t>différences</a:t>
            </a:r>
            <a:r>
              <a:rPr lang="en-US" sz="1800" dirty="0"/>
              <a:t> dans:</a:t>
            </a:r>
          </a:p>
          <a:p>
            <a:pPr lvl="1" algn="just"/>
            <a:r>
              <a:rPr lang="en-US" sz="1800" dirty="0"/>
              <a:t> La distribution cumulative des </a:t>
            </a:r>
            <a:r>
              <a:rPr lang="en-US" sz="1800" dirty="0" err="1"/>
              <a:t>degrés</a:t>
            </a:r>
            <a:endParaRPr lang="en-US" sz="1800" dirty="0"/>
          </a:p>
          <a:p>
            <a:pPr lvl="1" algn="just"/>
            <a:r>
              <a:rPr lang="en-US" sz="1800" dirty="0"/>
              <a:t>Le score </a:t>
            </a:r>
            <a:r>
              <a:rPr lang="en-US" sz="1800" dirty="0" err="1"/>
              <a:t>moyen</a:t>
            </a:r>
            <a:r>
              <a:rPr lang="en-US" sz="1800" dirty="0"/>
              <a:t> de hub</a:t>
            </a:r>
          </a:p>
          <a:p>
            <a:pPr lvl="1" algn="just"/>
            <a:r>
              <a:rPr lang="en-US" sz="1800" dirty="0"/>
              <a:t>La fraction de clusters et de </a:t>
            </a:r>
            <a:r>
              <a:rPr lang="en-US" sz="1800" dirty="0" err="1"/>
              <a:t>nœuds</a:t>
            </a:r>
            <a:r>
              <a:rPr lang="en-US" sz="1800" dirty="0"/>
              <a:t> non </a:t>
            </a:r>
            <a:r>
              <a:rPr lang="en-US" sz="1800" dirty="0" err="1"/>
              <a:t>connectés</a:t>
            </a:r>
            <a:endParaRPr lang="en-US" sz="1800" dirty="0"/>
          </a:p>
          <a:p>
            <a:pPr lvl="1" algn="just"/>
            <a:r>
              <a:rPr lang="en-US" sz="1800" dirty="0"/>
              <a:t>Le </a:t>
            </a:r>
            <a:r>
              <a:rPr lang="en-US" sz="1800" dirty="0" err="1"/>
              <a:t>pourcentage</a:t>
            </a:r>
            <a:r>
              <a:rPr lang="en-US" sz="1800" dirty="0"/>
              <a:t> de </a:t>
            </a:r>
            <a:r>
              <a:rPr lang="en-US" sz="1800" dirty="0" err="1"/>
              <a:t>séquences</a:t>
            </a:r>
            <a:r>
              <a:rPr lang="en-US" sz="1800" dirty="0"/>
              <a:t> dans la  plus </a:t>
            </a:r>
            <a:r>
              <a:rPr lang="en-US" sz="1800" dirty="0" err="1"/>
              <a:t>grande</a:t>
            </a:r>
            <a:r>
              <a:rPr lang="en-US" sz="1800" dirty="0"/>
              <a:t> </a:t>
            </a:r>
            <a:r>
              <a:rPr lang="en-US" sz="1800" dirty="0" err="1"/>
              <a:t>composante</a:t>
            </a:r>
            <a:r>
              <a:rPr lang="en-US" sz="1800" dirty="0"/>
              <a:t> </a:t>
            </a:r>
            <a:r>
              <a:rPr lang="en-US" sz="1800" dirty="0" err="1"/>
              <a:t>connectée</a:t>
            </a:r>
            <a:endParaRPr lang="en-US" sz="18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2CD52BC-B090-411B-8EE1-7A4E3D1336B4}"/>
              </a:ext>
            </a:extLst>
          </p:cNvPr>
          <p:cNvSpPr txBox="1"/>
          <p:nvPr/>
        </p:nvSpPr>
        <p:spPr>
          <a:xfrm>
            <a:off x="877458" y="4012673"/>
            <a:ext cx="10281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Les </a:t>
            </a:r>
            <a:r>
              <a:rPr lang="en-US" dirty="0" err="1"/>
              <a:t>noeuds</a:t>
            </a:r>
            <a:r>
              <a:rPr lang="en-US" dirty="0"/>
              <a:t> </a:t>
            </a:r>
            <a:r>
              <a:rPr lang="en-US" dirty="0" err="1"/>
              <a:t>représentent</a:t>
            </a:r>
            <a:r>
              <a:rPr lang="en-US" dirty="0"/>
              <a:t> les </a:t>
            </a:r>
            <a:r>
              <a:rPr lang="en-US" dirty="0" err="1"/>
              <a:t>séquences</a:t>
            </a:r>
            <a:r>
              <a:rPr lang="en-US" dirty="0"/>
              <a:t> CDR3 </a:t>
            </a:r>
            <a:r>
              <a:rPr lang="en-US" dirty="0" err="1"/>
              <a:t>d’acides</a:t>
            </a:r>
            <a:r>
              <a:rPr lang="en-US" dirty="0"/>
              <a:t> </a:t>
            </a:r>
            <a:r>
              <a:rPr lang="en-US" dirty="0" err="1"/>
              <a:t>aminés</a:t>
            </a:r>
            <a:r>
              <a:rPr lang="en-US" dirty="0"/>
              <a:t> </a:t>
            </a:r>
            <a:r>
              <a:rPr lang="en-US" dirty="0" err="1"/>
              <a:t>reliées</a:t>
            </a:r>
            <a:r>
              <a:rPr lang="en-US" dirty="0"/>
              <a:t> par des arêtes de </a:t>
            </a:r>
            <a:r>
              <a:rPr lang="en-US" dirty="0" err="1"/>
              <a:t>similarité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LD = 1 (Distance de </a:t>
            </a:r>
            <a:r>
              <a:rPr lang="en-US" dirty="0" err="1"/>
              <a:t>Levenshtein</a:t>
            </a:r>
            <a:r>
              <a:rPr lang="en-US" dirty="0"/>
              <a:t> qui </a:t>
            </a:r>
            <a:r>
              <a:rPr lang="en-US" dirty="0" err="1"/>
              <a:t>mesure</a:t>
            </a:r>
            <a:r>
              <a:rPr lang="en-US" dirty="0"/>
              <a:t> la distance entre deux </a:t>
            </a:r>
            <a:r>
              <a:rPr lang="en-US" dirty="0" err="1"/>
              <a:t>chaines</a:t>
            </a:r>
            <a:r>
              <a:rPr lang="en-US" dirty="0"/>
              <a:t> et </a:t>
            </a:r>
            <a:r>
              <a:rPr lang="en-US" dirty="0" err="1"/>
              <a:t>calcule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minimum </a:t>
            </a:r>
            <a:r>
              <a:rPr lang="en-US" dirty="0" err="1"/>
              <a:t>d’édition</a:t>
            </a:r>
            <a:r>
              <a:rPr lang="en-US" dirty="0"/>
              <a:t> des deux </a:t>
            </a:r>
            <a:r>
              <a:rPr lang="en-US" dirty="0" err="1"/>
              <a:t>chaines</a:t>
            </a:r>
            <a:r>
              <a:rPr lang="en-US" dirty="0"/>
              <a:t> pour </a:t>
            </a:r>
            <a:r>
              <a:rPr lang="en-US" dirty="0" err="1"/>
              <a:t>qu’elles</a:t>
            </a:r>
            <a:r>
              <a:rPr lang="en-US" dirty="0"/>
              <a:t> </a:t>
            </a:r>
            <a:r>
              <a:rPr lang="en-US" dirty="0" err="1"/>
              <a:t>soient</a:t>
            </a:r>
            <a:r>
              <a:rPr lang="en-US" dirty="0"/>
              <a:t> </a:t>
            </a:r>
            <a:r>
              <a:rPr lang="en-US" dirty="0" err="1"/>
              <a:t>pareilles</a:t>
            </a:r>
            <a:r>
              <a:rPr lang="en-US" dirty="0"/>
              <a:t>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998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6906C1B7-9EF8-4213-BEA3-D7AD27C6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5" t="50000" r="25801" b="45244"/>
          <a:stretch/>
        </p:blipFill>
        <p:spPr>
          <a:xfrm>
            <a:off x="3253666" y="3866479"/>
            <a:ext cx="5814874" cy="3262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B01A95-FFAC-4B57-A321-F07B4277CADE}"/>
              </a:ext>
            </a:extLst>
          </p:cNvPr>
          <p:cNvSpPr/>
          <p:nvPr/>
        </p:nvSpPr>
        <p:spPr>
          <a:xfrm>
            <a:off x="409575" y="633619"/>
            <a:ext cx="11308841" cy="5495925"/>
          </a:xfrm>
          <a:prstGeom prst="rect">
            <a:avLst/>
          </a:prstGeom>
          <a:noFill/>
          <a:ln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0C35B-B771-4500-B297-F3356B5EC912}"/>
              </a:ext>
            </a:extLst>
          </p:cNvPr>
          <p:cNvSpPr/>
          <p:nvPr/>
        </p:nvSpPr>
        <p:spPr>
          <a:xfrm>
            <a:off x="351153" y="1171300"/>
            <a:ext cx="128016" cy="704088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91BFD59-AC10-4BE6-B25F-A7AC0EA60187}"/>
              </a:ext>
            </a:extLst>
          </p:cNvPr>
          <p:cNvCxnSpPr>
            <a:cxnSpLocks/>
          </p:cNvCxnSpPr>
          <p:nvPr/>
        </p:nvCxnSpPr>
        <p:spPr>
          <a:xfrm>
            <a:off x="877459" y="2007741"/>
            <a:ext cx="10281772" cy="0"/>
          </a:xfrm>
          <a:prstGeom prst="line">
            <a:avLst/>
          </a:prstGeom>
          <a:ln>
            <a:solidFill>
              <a:srgbClr val="D5D5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65C90-E575-4837-B22A-01945AF0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10473294" cy="1106424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/>
              <a:t>Chevauchement</a:t>
            </a:r>
            <a:r>
              <a:rPr lang="en-US" sz="2400" dirty="0"/>
              <a:t> des repertoires (Convergence)</a:t>
            </a:r>
            <a:endParaRPr lang="fr-FR" sz="2400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46DE5383-2085-42BA-ACC5-D9059B6AF4EA}"/>
              </a:ext>
            </a:extLst>
          </p:cNvPr>
          <p:cNvSpPr txBox="1">
            <a:spLocks/>
          </p:cNvSpPr>
          <p:nvPr/>
        </p:nvSpPr>
        <p:spPr>
          <a:xfrm>
            <a:off x="877459" y="2249481"/>
            <a:ext cx="10437082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 err="1"/>
              <a:t>Cette</a:t>
            </a:r>
            <a:r>
              <a:rPr lang="en-US" sz="1800" dirty="0"/>
              <a:t> </a:t>
            </a:r>
            <a:r>
              <a:rPr lang="en-US" sz="1800" dirty="0" err="1"/>
              <a:t>mesure</a:t>
            </a:r>
            <a:r>
              <a:rPr lang="en-US" sz="1800" dirty="0"/>
              <a:t> </a:t>
            </a:r>
            <a:r>
              <a:rPr lang="en-US" sz="1800" dirty="0" err="1"/>
              <a:t>répresente</a:t>
            </a:r>
            <a:r>
              <a:rPr lang="en-US" sz="1800" dirty="0"/>
              <a:t> la Valeur de </a:t>
            </a:r>
            <a:r>
              <a:rPr lang="en-US" sz="1800" dirty="0" err="1"/>
              <a:t>similarité</a:t>
            </a:r>
            <a:r>
              <a:rPr lang="en-US" sz="1800" dirty="0"/>
              <a:t> entre les repertoires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ce</a:t>
            </a:r>
            <a:r>
              <a:rPr lang="en-US" sz="1800" dirty="0"/>
              <a:t> qui </a:t>
            </a:r>
            <a:r>
              <a:rPr lang="en-US" sz="1800" dirty="0" err="1"/>
              <a:t>concerne</a:t>
            </a:r>
            <a:r>
              <a:rPr lang="en-US" sz="1800" dirty="0"/>
              <a:t> la convergence </a:t>
            </a:r>
            <a:r>
              <a:rPr lang="en-US" sz="1800" dirty="0" err="1"/>
              <a:t>clonale</a:t>
            </a:r>
            <a:r>
              <a:rPr lang="en-US" sz="1800" dirty="0"/>
              <a:t>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/>
              <a:t>Pour </a:t>
            </a:r>
            <a:r>
              <a:rPr lang="en-US" sz="1800" dirty="0" err="1"/>
              <a:t>calculer</a:t>
            </a:r>
            <a:r>
              <a:rPr lang="en-US" sz="1800" dirty="0"/>
              <a:t> la convergence, </a:t>
            </a:r>
            <a:r>
              <a:rPr lang="en-US" sz="1800" dirty="0" err="1"/>
              <a:t>ils</a:t>
            </a:r>
            <a:r>
              <a:rPr lang="en-US" sz="1800" dirty="0"/>
              <a:t> </a:t>
            </a:r>
            <a:r>
              <a:rPr lang="en-US" sz="1800" dirty="0" err="1"/>
              <a:t>ont</a:t>
            </a:r>
            <a:r>
              <a:rPr lang="en-US" sz="1800" dirty="0"/>
              <a:t> </a:t>
            </a:r>
            <a:r>
              <a:rPr lang="en-US" sz="1800" dirty="0" err="1"/>
              <a:t>regerdé</a:t>
            </a:r>
            <a:r>
              <a:rPr lang="en-US" sz="1800" dirty="0"/>
              <a:t> le </a:t>
            </a:r>
            <a:r>
              <a:rPr lang="en-US" sz="1800" dirty="0" err="1"/>
              <a:t>chevauchement</a:t>
            </a:r>
            <a:r>
              <a:rPr lang="en-US" sz="1800" dirty="0"/>
              <a:t> </a:t>
            </a:r>
            <a:r>
              <a:rPr lang="en-US" sz="1800" dirty="0" err="1"/>
              <a:t>clonasl</a:t>
            </a:r>
            <a:r>
              <a:rPr lang="en-US" sz="1800" dirty="0"/>
              <a:t> par pair sur la base </a:t>
            </a:r>
            <a:r>
              <a:rPr lang="en-US" sz="1800" dirty="0" err="1"/>
              <a:t>d’une</a:t>
            </a:r>
            <a:r>
              <a:rPr lang="en-US" sz="1800" dirty="0"/>
              <a:t> </a:t>
            </a:r>
            <a:r>
              <a:rPr lang="en-US" sz="1800" dirty="0" err="1"/>
              <a:t>similarité</a:t>
            </a:r>
            <a:r>
              <a:rPr lang="en-US" sz="1800" dirty="0"/>
              <a:t> de 100% de ka sequence </a:t>
            </a:r>
            <a:r>
              <a:rPr lang="en-US" sz="1800" dirty="0" err="1"/>
              <a:t>d’acides</a:t>
            </a:r>
            <a:r>
              <a:rPr lang="en-US" sz="1800" dirty="0"/>
              <a:t> amines CDR3. </a:t>
            </a:r>
            <a:endParaRPr lang="fr-FR" sz="1800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3D4DED5E-28F9-4148-AAFE-394FF8930D96}"/>
              </a:ext>
            </a:extLst>
          </p:cNvPr>
          <p:cNvSpPr txBox="1">
            <a:spLocks/>
          </p:cNvSpPr>
          <p:nvPr/>
        </p:nvSpPr>
        <p:spPr>
          <a:xfrm>
            <a:off x="3142694" y="3321792"/>
            <a:ext cx="5903653" cy="56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D57426-37FE-4654-977D-CE275C66A1FA}"/>
              </a:ext>
            </a:extLst>
          </p:cNvPr>
          <p:cNvSpPr/>
          <p:nvPr/>
        </p:nvSpPr>
        <p:spPr>
          <a:xfrm>
            <a:off x="3142694" y="3746292"/>
            <a:ext cx="6036818" cy="566627"/>
          </a:xfrm>
          <a:prstGeom prst="rect">
            <a:avLst/>
          </a:prstGeom>
          <a:noFill/>
          <a:ln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96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B01A95-FFAC-4B57-A321-F07B4277CADE}"/>
              </a:ext>
            </a:extLst>
          </p:cNvPr>
          <p:cNvSpPr/>
          <p:nvPr/>
        </p:nvSpPr>
        <p:spPr>
          <a:xfrm>
            <a:off x="409575" y="633619"/>
            <a:ext cx="11308841" cy="5495925"/>
          </a:xfrm>
          <a:prstGeom prst="rect">
            <a:avLst/>
          </a:prstGeom>
          <a:noFill/>
          <a:ln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0C35B-B771-4500-B297-F3356B5EC912}"/>
              </a:ext>
            </a:extLst>
          </p:cNvPr>
          <p:cNvSpPr/>
          <p:nvPr/>
        </p:nvSpPr>
        <p:spPr>
          <a:xfrm>
            <a:off x="351153" y="1171300"/>
            <a:ext cx="128016" cy="704088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91BFD59-AC10-4BE6-B25F-A7AC0EA60187}"/>
              </a:ext>
            </a:extLst>
          </p:cNvPr>
          <p:cNvCxnSpPr>
            <a:cxnSpLocks/>
          </p:cNvCxnSpPr>
          <p:nvPr/>
        </p:nvCxnSpPr>
        <p:spPr>
          <a:xfrm>
            <a:off x="877459" y="2007741"/>
            <a:ext cx="10281772" cy="0"/>
          </a:xfrm>
          <a:prstGeom prst="line">
            <a:avLst/>
          </a:prstGeom>
          <a:ln>
            <a:solidFill>
              <a:srgbClr val="D5D5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65C90-E575-4837-B22A-01945AF0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10473294" cy="1106424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/>
              <a:t>Diversité</a:t>
            </a:r>
            <a:r>
              <a:rPr lang="en-US" sz="2400" dirty="0"/>
              <a:t> des genes de la </a:t>
            </a:r>
            <a:r>
              <a:rPr lang="en-US" sz="2400" dirty="0" err="1"/>
              <a:t>lignée</a:t>
            </a:r>
            <a:r>
              <a:rPr lang="en-US" sz="2400" dirty="0"/>
              <a:t> </a:t>
            </a:r>
            <a:r>
              <a:rPr lang="en-US" sz="2400" dirty="0" err="1"/>
              <a:t>germinale</a:t>
            </a:r>
            <a:endParaRPr lang="fr-FR" sz="2400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46DE5383-2085-42BA-ACC5-D9059B6AF4EA}"/>
              </a:ext>
            </a:extLst>
          </p:cNvPr>
          <p:cNvSpPr txBox="1">
            <a:spLocks/>
          </p:cNvSpPr>
          <p:nvPr/>
        </p:nvSpPr>
        <p:spPr>
          <a:xfrm>
            <a:off x="877459" y="2249481"/>
            <a:ext cx="10437082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 err="1"/>
              <a:t>L’utilization</a:t>
            </a:r>
            <a:r>
              <a:rPr lang="en-US" sz="1800" dirty="0"/>
              <a:t> des genes de la </a:t>
            </a:r>
            <a:r>
              <a:rPr lang="en-US" sz="1800" dirty="0" err="1"/>
              <a:t>lignée</a:t>
            </a:r>
            <a:r>
              <a:rPr lang="en-US" sz="1800" dirty="0"/>
              <a:t> </a:t>
            </a:r>
            <a:r>
              <a:rPr lang="en-US" sz="1800" dirty="0" err="1"/>
              <a:t>germinale</a:t>
            </a:r>
            <a:r>
              <a:rPr lang="en-US" sz="1800" dirty="0"/>
              <a:t> </a:t>
            </a:r>
            <a:r>
              <a:rPr lang="en-US" sz="1800" dirty="0" err="1"/>
              <a:t>permet</a:t>
            </a:r>
            <a:r>
              <a:rPr lang="en-US" sz="1800" dirty="0"/>
              <a:t> de </a:t>
            </a:r>
            <a:r>
              <a:rPr lang="en-US" sz="1800" dirty="0" err="1"/>
              <a:t>comrendre</a:t>
            </a:r>
            <a:r>
              <a:rPr lang="en-US" sz="1800" dirty="0"/>
              <a:t> les </a:t>
            </a:r>
            <a:r>
              <a:rPr lang="en-US" sz="1800" dirty="0" err="1"/>
              <a:t>écarts</a:t>
            </a:r>
            <a:r>
              <a:rPr lang="en-US" sz="1800" dirty="0"/>
              <a:t> par rapport à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probabilité</a:t>
            </a:r>
            <a:r>
              <a:rPr lang="en-US" sz="1800" dirty="0"/>
              <a:t> de </a:t>
            </a:r>
            <a:r>
              <a:rPr lang="en-US" sz="1800" dirty="0" err="1"/>
              <a:t>recombinaison</a:t>
            </a:r>
            <a:r>
              <a:rPr lang="en-US" sz="1800" dirty="0"/>
              <a:t> de bas et, par </a:t>
            </a:r>
            <a:r>
              <a:rPr lang="en-US" sz="1800" dirty="0" err="1"/>
              <a:t>conséquant</a:t>
            </a:r>
            <a:r>
              <a:rPr lang="en-US" sz="1800" dirty="0"/>
              <a:t>, de </a:t>
            </a:r>
            <a:r>
              <a:rPr lang="en-US" sz="1800" dirty="0" err="1"/>
              <a:t>saisir</a:t>
            </a:r>
            <a:r>
              <a:rPr lang="en-US" sz="1800" dirty="0"/>
              <a:t> </a:t>
            </a:r>
            <a:r>
              <a:rPr lang="en-US" sz="1800" dirty="0" err="1"/>
              <a:t>l’impact</a:t>
            </a:r>
            <a:r>
              <a:rPr lang="en-US" sz="1800" dirty="0"/>
              <a:t> potential de la </a:t>
            </a:r>
            <a:r>
              <a:rPr lang="en-US" sz="1800" dirty="0" err="1"/>
              <a:t>maladie</a:t>
            </a:r>
            <a:r>
              <a:rPr lang="en-US" sz="1800" dirty="0"/>
              <a:t>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état</a:t>
            </a:r>
            <a:r>
              <a:rPr lang="en-US" sz="1800" dirty="0"/>
              <a:t> </a:t>
            </a:r>
            <a:r>
              <a:rPr lang="en-US" sz="1800" dirty="0" err="1"/>
              <a:t>immunitaire</a:t>
            </a:r>
            <a:r>
              <a:rPr lang="en-US" sz="1800" dirty="0"/>
              <a:t>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/>
              <a:t>La première chose à faire </a:t>
            </a:r>
            <a:r>
              <a:rPr lang="en-US" sz="1800" dirty="0" err="1"/>
              <a:t>c’est</a:t>
            </a:r>
            <a:r>
              <a:rPr lang="en-US" sz="1800" dirty="0"/>
              <a:t> examiner les </a:t>
            </a:r>
            <a:r>
              <a:rPr lang="en-US" sz="1800" dirty="0" err="1"/>
              <a:t>fréquences</a:t>
            </a:r>
            <a:r>
              <a:rPr lang="en-US" sz="1800" dirty="0"/>
              <a:t> des genes V et J dans les clones de </a:t>
            </a:r>
            <a:r>
              <a:rPr lang="en-US" sz="1800" dirty="0" err="1"/>
              <a:t>chaque</a:t>
            </a:r>
            <a:r>
              <a:rPr lang="en-US" sz="1800" dirty="0"/>
              <a:t> </a:t>
            </a:r>
            <a:r>
              <a:rPr lang="en-US" sz="1800" dirty="0" err="1"/>
              <a:t>individu</a:t>
            </a:r>
            <a:r>
              <a:rPr lang="en-US" sz="1800" dirty="0"/>
              <a:t>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/>
              <a:t>Après, </a:t>
            </a:r>
            <a:r>
              <a:rPr lang="en-US" sz="1800" dirty="0" err="1"/>
              <a:t>ils</a:t>
            </a:r>
            <a:r>
              <a:rPr lang="en-US" sz="1800" dirty="0"/>
              <a:t> </a:t>
            </a:r>
            <a:r>
              <a:rPr lang="en-US" sz="1800" dirty="0" err="1"/>
              <a:t>ont</a:t>
            </a:r>
            <a:r>
              <a:rPr lang="en-US" sz="1800" dirty="0"/>
              <a:t> fait la correlation de Pearson a </a:t>
            </a:r>
            <a:r>
              <a:rPr lang="en-US" sz="1800" dirty="0" err="1"/>
              <a:t>été</a:t>
            </a:r>
            <a:r>
              <a:rPr lang="en-US" sz="1800" dirty="0"/>
              <a:t> determine pour </a:t>
            </a:r>
            <a:r>
              <a:rPr lang="en-US" sz="1800" dirty="0" err="1"/>
              <a:t>chacun</a:t>
            </a:r>
            <a:r>
              <a:rPr lang="en-US" sz="1800" dirty="0"/>
              <a:t> des </a:t>
            </a:r>
            <a:r>
              <a:rPr lang="en-US" sz="1800" dirty="0" err="1"/>
              <a:t>vecteurs</a:t>
            </a:r>
            <a:r>
              <a:rPr lang="en-US" sz="1800" dirty="0"/>
              <a:t> de </a:t>
            </a:r>
            <a:r>
              <a:rPr lang="en-US" sz="1800" dirty="0" err="1"/>
              <a:t>fréquence</a:t>
            </a:r>
            <a:r>
              <a:rPr lang="en-US" sz="1800" dirty="0"/>
              <a:t> (V, D, J) par </a:t>
            </a:r>
            <a:r>
              <a:rPr lang="en-US" sz="1800" dirty="0" err="1"/>
              <a:t>paire</a:t>
            </a:r>
            <a:r>
              <a:rPr lang="en-US" sz="1800" dirty="0"/>
              <a:t> entre les </a:t>
            </a:r>
            <a:r>
              <a:rPr lang="en-US" sz="1800" dirty="0" err="1"/>
              <a:t>échantillons</a:t>
            </a:r>
            <a:r>
              <a:rPr lang="en-US" sz="1800" dirty="0"/>
              <a:t>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 err="1"/>
              <a:t>Finallement</a:t>
            </a:r>
            <a:r>
              <a:rPr lang="en-US" sz="1800" dirty="0"/>
              <a:t>, les correlations </a:t>
            </a:r>
            <a:r>
              <a:rPr lang="en-US" sz="1800" dirty="0" err="1"/>
              <a:t>sont</a:t>
            </a:r>
            <a:r>
              <a:rPr lang="en-US" sz="1800" dirty="0"/>
              <a:t> </a:t>
            </a:r>
            <a:r>
              <a:rPr lang="en-US" sz="1800" dirty="0" err="1"/>
              <a:t>calculées</a:t>
            </a:r>
            <a:r>
              <a:rPr lang="en-US" sz="1800" dirty="0"/>
              <a:t> par gene germinal.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1800" dirty="0"/>
              <a:t>Les </a:t>
            </a:r>
            <a:r>
              <a:rPr lang="en-US" sz="1800" dirty="0" err="1"/>
              <a:t>valeurs</a:t>
            </a:r>
            <a:r>
              <a:rPr lang="en-US" sz="1800" dirty="0"/>
              <a:t> resultants </a:t>
            </a:r>
            <a:r>
              <a:rPr lang="en-US" sz="1800" dirty="0" err="1"/>
              <a:t>sont</a:t>
            </a:r>
            <a:r>
              <a:rPr lang="en-US" sz="1800" dirty="0"/>
              <a:t> combines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</a:t>
            </a:r>
            <a:r>
              <a:rPr lang="en-US" sz="1800" dirty="0" err="1"/>
              <a:t>seule</a:t>
            </a:r>
            <a:r>
              <a:rPr lang="en-US" sz="1800" dirty="0"/>
              <a:t> Valeur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calculant</a:t>
            </a:r>
            <a:r>
              <a:rPr lang="en-US" sz="1800" dirty="0"/>
              <a:t> </a:t>
            </a:r>
            <a:r>
              <a:rPr lang="en-US" sz="1800" dirty="0" err="1"/>
              <a:t>une</a:t>
            </a:r>
            <a:r>
              <a:rPr lang="en-US" sz="1800" dirty="0"/>
              <a:t> Moyenne.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669738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1945</Words>
  <Application>Microsoft Office PowerPoint</Application>
  <PresentationFormat>Grand écran</PresentationFormat>
  <Paragraphs>183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Reference-based comparison of adaptive immune receptor repertoires</vt:lpstr>
      <vt:lpstr>Introduction</vt:lpstr>
      <vt:lpstr>Méthodes</vt:lpstr>
      <vt:lpstr>Présentation PowerPoint</vt:lpstr>
      <vt:lpstr>Evenness profile(état d’expansión clonale)</vt:lpstr>
      <vt:lpstr>Fréquences positionnelles des acides amines</vt:lpstr>
      <vt:lpstr>Architecture de réseau de similarité de sequences</vt:lpstr>
      <vt:lpstr>Chevauchement des repertoires (Convergence)</vt:lpstr>
      <vt:lpstr>Diversité des genes de la lignée germinale</vt:lpstr>
      <vt:lpstr>Occurrence de k-mer vide</vt:lpstr>
      <vt:lpstr>Intégration du transcriptome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Résultats</vt:lpstr>
      <vt:lpstr>Comparaison de répertoires immunitaires basée sur des caractéristiques immunologiques: construction d’un atlas de similitude des répertoires immunitaires</vt:lpstr>
      <vt:lpstr>immuneREF mesure la similarité des répertoires immunitaires avec une grand sensibilité</vt:lpstr>
      <vt:lpstr>L’analyse de l’information mutuelle démontre une interdépendance nulle ou limitée des caractéristiques du immuneREF</vt:lpstr>
      <vt:lpstr>Le paysage de similarité des répertoires simulés définit les répertoires de référence </vt:lpstr>
      <vt:lpstr>Validation d’immuneREF sur des données expérimentales: détection des différences entre les populations cellulaires dans des ensembles des données sur immunisation des souris et sur la Covid-19 humaine </vt:lpstr>
      <vt:lpstr>L’application d’immuneREF </vt:lpstr>
      <vt:lpstr>L’application d’immuneREF </vt:lpstr>
      <vt:lpstr>Extensibilité de immuneREF: Intégration de l’expression génique aux données du répertoire immunitaire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Reference-based comparison of adaptive immune receptor repertoires</dc:title>
  <dc:creator>Equipe Lefranc</dc:creator>
  <cp:lastModifiedBy>Lorena Hernández Servián</cp:lastModifiedBy>
  <cp:revision>16</cp:revision>
  <dcterms:created xsi:type="dcterms:W3CDTF">2022-04-22T11:40:57Z</dcterms:created>
  <dcterms:modified xsi:type="dcterms:W3CDTF">2022-04-27T12:55:24Z</dcterms:modified>
</cp:coreProperties>
</file>